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5" r:id="rId9"/>
    <p:sldId id="266" r:id="rId10"/>
    <p:sldId id="260" r:id="rId11"/>
    <p:sldId id="274" r:id="rId12"/>
    <p:sldId id="267" r:id="rId13"/>
    <p:sldId id="268" r:id="rId14"/>
    <p:sldId id="269" r:id="rId15"/>
    <p:sldId id="270" r:id="rId16"/>
    <p:sldId id="273" r:id="rId17"/>
    <p:sldId id="271" r:id="rId18"/>
    <p:sldId id="272" r:id="rId1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655FBFE3-97AE-4735-8719-39B0056233F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EC010246-9CF5-41E1-B36B-6E8EC7EB0A66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1EA1C5BC-A8DE-4A7E-AE7C-62F37BCABBFA}"/>
              </a:ext>
            </a:extLst>
          </p:cNvPr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70D57EA6-2693-4587-816A-86768B7058C4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CA71A2FA-2684-4CCA-A1F1-441664A5616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F4F50DC6-7DA5-49FE-9A5C-F8071CD07EA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ABB12118-0346-4CED-82AD-B218E5E1A5F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5512E-43D6-45FC-812F-9EF4C69BF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A17015-31AB-4057-8CF9-78A9A97B3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6C309-B72E-45E4-8529-6C888628F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1AD6D-01C3-4245-95B6-3BE537C12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0689F-9572-42E8-ABEC-72EA6BE27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F5DFFE-8B1D-4734-8C6A-A4EB8E5885D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514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01493-C7CB-4391-A9A1-514ED3477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BD09E5-0036-4F7D-92A6-205D9F93A4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489F1-8712-4712-8660-A499DD85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4D502-D0DC-49B9-8262-0B23E1AA7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4F29F-C451-4514-A4D3-7D5EAB658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B44949-67B0-4054-A55B-D038154A169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9329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46F689-2056-4351-B415-81486DFFFA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51AE4-A2DC-4A1A-A37E-3B57FCC83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56D5F-14BA-4B13-9B64-FA897FC86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E530F-BAFA-4699-A2D3-948C89B14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308AF-2B68-4CB2-8760-245A8241D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8083F9-CBA8-49EB-AF20-AA5E40F448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3284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8B9A6-CAE1-4437-9566-2A51FCE88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64910-F244-4FA9-848E-101FF86E8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1139C-445A-4150-81C2-8ACB497F1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28428-A67D-4F37-8411-67D3646DB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A77CF-9429-4CA8-AAEF-52E7CA503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155FF0-7EAA-442B-A6C8-174F80873B2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5545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CF805-94C1-4C65-9A16-2057BCDDE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319ED-06C6-467A-B638-DDB3B104D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665A1-7946-4A0F-B701-76C05DC0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799FB-1531-42AF-BB4F-4526D5840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745D3-274A-4ECD-A7CD-D8D4D8806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9138EB-0F6A-47EF-A80C-84296B2221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789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D2D36-3E92-4056-9537-4C3FCACC4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2E4A0-8040-4710-BC62-366548833B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D4C432-5410-4564-8280-39CFBF6D4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FFABBE-1668-4E81-9886-C69B8280E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DCDF0B-CD0C-4FB6-9DDB-961809B4F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89B78C-0228-4531-88D1-B3A3E8DA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F6B637-EACC-4B38-9960-F7C59BA7115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1360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BB6FC-2A85-4402-92F5-9E0F3AF1D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B2999-87C5-4B81-BDAA-1ACC737A6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8D2C5A-DB16-45CA-A137-DD098DFC1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85B5E9-716D-4A27-BB6F-88472D9E5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7AE6CF-84C0-4BA3-BBBB-15EFF0E4A6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6B2CAD-E147-41A0-8DC7-0E0C42A3E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8980A6-A86D-4656-ACC3-F9CE6DAB9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B8CF91-FE13-4C98-849F-B4ED3DA4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308236-AC70-4AF9-B1A7-1D83745FFB9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9391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602F4-B2DA-4D0B-ABB5-A586F3D58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7F0996-2882-45E7-A00C-E04FE30B2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DA8DDF-0B50-4A8B-B7F3-AB86D8E3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640747-F8C7-494F-ACB6-E09346989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13E980-8954-45AF-BF5A-CD466EBBF79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0300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2B71A3-3BB2-4F13-9158-3D0241195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CD5453-5F42-4614-A50D-8E9C163C9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7091B3-1A44-4A89-83AD-5805C2815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4FC10-5844-472C-8C01-BD2129DFD07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0142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46D9-16EF-4AB4-BB9F-1151D5986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0E82B-169B-4B85-BF61-BC6328B0C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2F76C-ECD2-484B-AF2A-99907B42A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7C563D-F28D-4134-ADED-FFDEFE7B6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54750D-5BEB-4719-AA21-833F2C04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C0572-91DD-4ECF-A8F3-E58C61B06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AB7516-2D0E-40C1-92B5-30CB3B15699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5922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0B6F-DAC5-40BB-9FB7-A9CD7EE7F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6BCD69-3583-4D0F-BA1A-B1E579AC2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FD3F56-0BCC-42D2-A368-12C65EF75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48552-7179-4159-AFE2-FECF2D53E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F2065-F292-47E4-AF5C-9234E808D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26B401-98A7-49CE-8CE2-624385CA4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4D78BB-8CE3-42E3-AC37-2EA9A3F48B3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3243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2B9E11B-C19C-434F-B19C-4DC7E4962D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A93498E1-7EFF-43DC-95A5-BEA87B26167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8E53B38A-AEE6-4033-A67B-5D510BC1D79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1E96D659-257D-48D5-BDCA-3D6AF5E174D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E6D6C38B-EB2B-413F-91E3-7FD948268B5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A1C1BCF3-CD1A-492B-853F-C14EAC7DE71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A1CD048-BE1E-4FC1-AA41-F61954A0F36A}"/>
              </a:ext>
            </a:extLst>
          </p:cNvPr>
          <p:cNvSpPr/>
          <p:nvPr/>
        </p:nvSpPr>
        <p:spPr bwMode="auto">
          <a:xfrm>
            <a:off x="152400" y="3200400"/>
            <a:ext cx="914400" cy="10668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B615C30-95A9-48BD-A305-677FF2CD3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2D457-5D2E-4411-938F-3E9626F02E64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4AD3E864-709D-4F15-A23F-29E72BAEC6F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1292225"/>
            <a:ext cx="7772400" cy="1470025"/>
          </a:xfrm>
        </p:spPr>
        <p:txBody>
          <a:bodyPr anchor="ctr"/>
          <a:lstStyle/>
          <a:p>
            <a:r>
              <a:rPr lang="en-US" altLang="en-US" sz="7200"/>
              <a:t>COS</a:t>
            </a:r>
            <a:r>
              <a:rPr lang="en-US" altLang="en-US" sz="7200" b="1"/>
              <a:t>341</a:t>
            </a:r>
            <a:r>
              <a:rPr lang="en-US" altLang="en-US" sz="7200"/>
              <a:t>, 2021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4D60C995-D83F-4CD4-8C90-6EF64B6BE3E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048000"/>
            <a:ext cx="6400800" cy="1371600"/>
          </a:xfrm>
          <a:noFill/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 sz="3600"/>
              <a:t>Practical</a:t>
            </a:r>
            <a:r>
              <a:rPr lang="en-US" altLang="en-US" sz="800"/>
              <a:t> </a:t>
            </a:r>
            <a:r>
              <a:rPr lang="en-US" altLang="en-US" sz="3600" b="1"/>
              <a:t>1: “</a:t>
            </a:r>
            <a:r>
              <a:rPr lang="en-US" altLang="en-US" sz="3600" b="1">
                <a:highlight>
                  <a:srgbClr val="FFFF00"/>
                </a:highlight>
              </a:rPr>
              <a:t>Lexer</a:t>
            </a:r>
            <a:r>
              <a:rPr lang="en-US" altLang="en-US" sz="3600" b="1"/>
              <a:t>”</a:t>
            </a:r>
            <a:endParaRPr lang="en-US" altLang="en-US" sz="3600" b="1" i="1"/>
          </a:p>
          <a:p>
            <a:r>
              <a:rPr lang="en-US" altLang="en-US" sz="3200"/>
              <a:t>SPECIFICATION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F66DAA6-8748-4754-A2A5-CBAD092F22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0" y="3429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A727D24-E676-47CE-8665-4200CF1A94B0}"/>
              </a:ext>
            </a:extLst>
          </p:cNvPr>
          <p:cNvSpPr/>
          <p:nvPr/>
        </p:nvSpPr>
        <p:spPr bwMode="auto">
          <a:xfrm>
            <a:off x="381000" y="3124200"/>
            <a:ext cx="914400" cy="10668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37196EF-64B6-4932-8AB4-7CD73F1D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9824E-8E6F-4276-9875-8170DEBEE89E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10244" name="Rectangle 4">
            <a:extLst>
              <a:ext uri="{FF2B5EF4-FFF2-40B4-BE49-F238E27FC236}">
                <a16:creationId xmlns:a16="http://schemas.microsoft.com/office/drawing/2014/main" id="{DCA1E83B-6E02-496A-A289-C4BABE64D86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ctr"/>
          <a:lstStyle/>
          <a:p>
            <a:r>
              <a:rPr lang="en-US" altLang="en-US" sz="4400" b="1"/>
              <a:t>Your TASK</a:t>
            </a:r>
          </a:p>
        </p:txBody>
      </p:sp>
      <p:sp>
        <p:nvSpPr>
          <p:cNvPr id="10245" name="Rectangle 5">
            <a:extLst>
              <a:ext uri="{FF2B5EF4-FFF2-40B4-BE49-F238E27FC236}">
                <a16:creationId xmlns:a16="http://schemas.microsoft.com/office/drawing/2014/main" id="{B507E100-EC3C-415D-8FD9-223817966D9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4267200"/>
            <a:ext cx="6400800" cy="1219200"/>
          </a:xfrm>
        </p:spPr>
        <p:txBody>
          <a:bodyPr/>
          <a:lstStyle/>
          <a:p>
            <a:r>
              <a:rPr lang="en-US" altLang="en-US" sz="2000" u="sng"/>
              <a:t>Note</a:t>
            </a:r>
            <a:r>
              <a:rPr lang="en-US" altLang="en-US" sz="2000"/>
              <a:t>: </a:t>
            </a:r>
            <a:r>
              <a:rPr lang="en-US" altLang="en-US" sz="2000" b="1" u="sng">
                <a:solidFill>
                  <a:srgbClr val="FF0000"/>
                </a:solidFill>
              </a:rPr>
              <a:t>Software Demo Date</a:t>
            </a:r>
          </a:p>
          <a:p>
            <a:r>
              <a:rPr lang="en-US" altLang="en-US" sz="2000" b="1" u="sng">
                <a:solidFill>
                  <a:srgbClr val="FF0000"/>
                </a:solidFill>
              </a:rPr>
              <a:t>will be announced</a:t>
            </a:r>
            <a:r>
              <a:rPr lang="en-US" altLang="en-US" sz="2000"/>
              <a:t> on the</a:t>
            </a:r>
          </a:p>
          <a:p>
            <a:r>
              <a:rPr lang="en-US" altLang="en-US" sz="2000"/>
              <a:t>COS341 Web Page</a:t>
            </a:r>
          </a:p>
        </p:txBody>
      </p:sp>
      <p:sp>
        <p:nvSpPr>
          <p:cNvPr id="10246" name="Oval 6">
            <a:extLst>
              <a:ext uri="{FF2B5EF4-FFF2-40B4-BE49-F238E27FC236}">
                <a16:creationId xmlns:a16="http://schemas.microsoft.com/office/drawing/2014/main" id="{CECD430F-A81E-4147-8D4A-0807B36254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905000"/>
            <a:ext cx="5486400" cy="3733800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B3321A-E652-42BA-A1BE-3A9D6A5AEDD7}"/>
              </a:ext>
            </a:extLst>
          </p:cNvPr>
          <p:cNvSpPr/>
          <p:nvPr/>
        </p:nvSpPr>
        <p:spPr bwMode="auto">
          <a:xfrm>
            <a:off x="2895600" y="3352800"/>
            <a:ext cx="3276600" cy="76200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ZA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the Lexer </a:t>
            </a:r>
            <a:r>
              <a:rPr kumimoji="0" lang="en-Z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 the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Z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“Strategy”: LONGEST MATCH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8B29B70-674B-46F4-A749-C933698FE4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33528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1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2C20BD17-7F15-4110-92F9-6C922EEE0C80}"/>
              </a:ext>
            </a:extLst>
          </p:cNvPr>
          <p:cNvSpPr/>
          <p:nvPr/>
        </p:nvSpPr>
        <p:spPr bwMode="auto">
          <a:xfrm>
            <a:off x="533400" y="304800"/>
            <a:ext cx="990600" cy="10668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2E0E24-C7EB-4139-ABF6-8800030742CF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2"/>
            </a:solidFill>
          </a:ln>
        </p:spPr>
        <p:txBody>
          <a:bodyPr/>
          <a:lstStyle/>
          <a:p>
            <a:r>
              <a:rPr lang="en-ZA"/>
              <a:t>Construction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F412C-7596-48A0-A3E6-FF58905BC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r>
              <a:rPr lang="en-ZA" b="1"/>
              <a:t>ON PAPER</a:t>
            </a:r>
            <a:r>
              <a:rPr lang="en-ZA"/>
              <a:t>: </a:t>
            </a:r>
          </a:p>
          <a:p>
            <a:pPr lvl="1"/>
            <a:r>
              <a:rPr lang="en-ZA">
                <a:solidFill>
                  <a:schemeClr val="accent6">
                    <a:lumMod val="60000"/>
                    <a:lumOff val="40000"/>
                  </a:schemeClr>
                </a:solidFill>
              </a:rPr>
              <a:t>Regular Expressions to NFA</a:t>
            </a:r>
          </a:p>
          <a:p>
            <a:r>
              <a:rPr lang="en-ZA" b="1"/>
              <a:t>ON PAPER</a:t>
            </a:r>
            <a:r>
              <a:rPr lang="en-ZA"/>
              <a:t>: </a:t>
            </a:r>
          </a:p>
          <a:p>
            <a:pPr lvl="1"/>
            <a:r>
              <a:rPr lang="en-ZA">
                <a:solidFill>
                  <a:schemeClr val="accent6">
                    <a:lumMod val="60000"/>
                    <a:lumOff val="40000"/>
                  </a:schemeClr>
                </a:solidFill>
              </a:rPr>
              <a:t>NFA to DFA</a:t>
            </a:r>
          </a:p>
          <a:p>
            <a:r>
              <a:rPr lang="en-ZA" b="1"/>
              <a:t>ON PAPER</a:t>
            </a:r>
            <a:r>
              <a:rPr lang="en-ZA"/>
              <a:t>: </a:t>
            </a:r>
          </a:p>
          <a:p>
            <a:pPr lvl="1"/>
            <a:r>
              <a:rPr lang="en-ZA">
                <a:solidFill>
                  <a:schemeClr val="accent6">
                    <a:lumMod val="60000"/>
                    <a:lumOff val="40000"/>
                  </a:schemeClr>
                </a:solidFill>
              </a:rPr>
              <a:t>DFA to Min-DFA</a:t>
            </a:r>
          </a:p>
          <a:p>
            <a:r>
              <a:rPr lang="en-ZA" b="1">
                <a:solidFill>
                  <a:srgbClr val="00B050"/>
                </a:solidFill>
              </a:rPr>
              <a:t>IN SOFTWARE</a:t>
            </a:r>
            <a:r>
              <a:rPr lang="en-ZA"/>
              <a:t> (</a:t>
            </a:r>
            <a:r>
              <a:rPr lang="en-ZA" i="1"/>
              <a:t>any Programming Lang</a:t>
            </a:r>
            <a:r>
              <a:rPr lang="en-ZA"/>
              <a:t>.):</a:t>
            </a:r>
          </a:p>
          <a:p>
            <a:pPr lvl="1"/>
            <a:r>
              <a:rPr lang="en-ZA" i="1"/>
              <a:t>Implementation</a:t>
            </a:r>
            <a:r>
              <a:rPr lang="en-ZA"/>
              <a:t> of </a:t>
            </a:r>
            <a:r>
              <a:rPr lang="en-ZA">
                <a:solidFill>
                  <a:schemeClr val="accent6">
                    <a:lumMod val="60000"/>
                    <a:lumOff val="40000"/>
                  </a:schemeClr>
                </a:solidFill>
              </a:rPr>
              <a:t>Min-DFA</a:t>
            </a:r>
            <a:r>
              <a:rPr lang="en-ZA"/>
              <a:t> </a:t>
            </a:r>
            <a:r>
              <a:rPr lang="en-ZA" i="1"/>
              <a:t>embedded</a:t>
            </a:r>
            <a:r>
              <a:rPr lang="en-ZA"/>
              <a:t> into the </a:t>
            </a:r>
            <a:r>
              <a:rPr lang="en-ZA">
                <a:solidFill>
                  <a:srgbClr val="00B050"/>
                </a:solidFill>
              </a:rPr>
              <a:t>Longest-Match-Lexer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46B05-3BDE-4977-AE28-80BC58BF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55FF0-7EAA-442B-A6C8-174F80873B21}" type="slidenum">
              <a:rPr lang="en-US" altLang="en-US" smtClean="0"/>
              <a:pPr/>
              <a:t>11</a:t>
            </a:fld>
            <a:endParaRPr lang="en-US" altLang="en-US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72AD637-2F25-4627-A03C-639B5133C9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533400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8552AC-4A78-4C58-920E-085D1B155DBB}"/>
              </a:ext>
            </a:extLst>
          </p:cNvPr>
          <p:cNvSpPr txBox="1"/>
          <p:nvPr/>
        </p:nvSpPr>
        <p:spPr>
          <a:xfrm>
            <a:off x="6096000" y="6172200"/>
            <a:ext cx="2877711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pPr algn="r"/>
            <a:r>
              <a:rPr lang="en-ZA" sz="1400" u="sng"/>
              <a:t>Hint</a:t>
            </a:r>
            <a:r>
              <a:rPr lang="en-ZA" sz="1400"/>
              <a:t>: </a:t>
            </a:r>
            <a:r>
              <a:rPr lang="en-ZA" sz="1400" b="1"/>
              <a:t>exploit the space_symbols</a:t>
            </a:r>
          </a:p>
          <a:p>
            <a:pPr algn="r"/>
            <a:r>
              <a:rPr lang="en-ZA" sz="1400" b="1"/>
              <a:t>wisely </a:t>
            </a:r>
            <a:r>
              <a:rPr lang="en-ZA" sz="1400"/>
              <a:t>for longest matching!</a:t>
            </a:r>
          </a:p>
        </p:txBody>
      </p:sp>
    </p:spTree>
    <p:extLst>
      <p:ext uri="{BB962C8B-B14F-4D97-AF65-F5344CB8AC3E}">
        <p14:creationId xmlns:p14="http://schemas.microsoft.com/office/powerpoint/2010/main" val="3454754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7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CEA6C0D6-BA16-40DD-B67E-4B556240A03B}"/>
              </a:ext>
            </a:extLst>
          </p:cNvPr>
          <p:cNvSpPr/>
          <p:nvPr/>
        </p:nvSpPr>
        <p:spPr bwMode="auto">
          <a:xfrm>
            <a:off x="457200" y="304800"/>
            <a:ext cx="1066800" cy="1143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9CB9737-DF66-4BB5-AA97-0DC396C3A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29296-D372-4581-8630-394B6B2E67E3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19458" name="Rectangle 2">
            <a:extLst>
              <a:ext uri="{FF2B5EF4-FFF2-40B4-BE49-F238E27FC236}">
                <a16:creationId xmlns:a16="http://schemas.microsoft.com/office/drawing/2014/main" id="{064786C9-6509-4512-8A1F-60180DF7CD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/>
              <a:t>INPUT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654682DD-9A1B-459A-84CA-F1CEE9162D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5029200"/>
          </a:xfrm>
        </p:spPr>
        <p:txBody>
          <a:bodyPr/>
          <a:lstStyle/>
          <a:p>
            <a:r>
              <a:rPr lang="en-US" altLang="en-US"/>
              <a:t>You will be given a plain text file (</a:t>
            </a:r>
            <a:r>
              <a:rPr lang="en-US" altLang="en-US" i="1"/>
              <a:t>test</a:t>
            </a:r>
            <a:r>
              <a:rPr lang="en-US" altLang="en-US" b="1" i="1"/>
              <a:t>.txt</a:t>
            </a:r>
            <a:r>
              <a:rPr lang="en-US" altLang="en-US"/>
              <a:t>) which contains a long and un-structured sequence of text.</a:t>
            </a:r>
          </a:p>
          <a:p>
            <a:pPr lvl="1"/>
            <a:r>
              <a:rPr lang="en-US" altLang="en-US" i="1">
                <a:solidFill>
                  <a:srgbClr val="00B050"/>
                </a:solidFill>
              </a:rPr>
              <a:t>For pre-testing your scanner software before the Assessment-Day, use your own home-made </a:t>
            </a:r>
            <a:r>
              <a:rPr lang="en-US" altLang="en-US" b="1" i="1">
                <a:solidFill>
                  <a:srgbClr val="00B050"/>
                </a:solidFill>
              </a:rPr>
              <a:t>.txt</a:t>
            </a:r>
            <a:r>
              <a:rPr lang="en-US" altLang="en-US" i="1">
                <a:solidFill>
                  <a:srgbClr val="00B050"/>
                </a:solidFill>
              </a:rPr>
              <a:t> files as input</a:t>
            </a:r>
          </a:p>
          <a:p>
            <a:r>
              <a:rPr lang="en-US" altLang="en-US"/>
              <a:t>This input text file must be scanned, one character after another, by the Lexer tool which you must implement   </a:t>
            </a:r>
          </a:p>
          <a:p>
            <a:pPr>
              <a:buFontTx/>
              <a:buNone/>
            </a:pPr>
            <a:r>
              <a:rPr lang="en-US" altLang="en-US" sz="1600"/>
              <a:t>	along the lines of what you have learned from the book and in the lectures.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9AB69A-3F88-49B0-B29F-A4C4270684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5334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0F879FD3-3E6D-4BF3-BA5B-CE692CAC2389}"/>
              </a:ext>
            </a:extLst>
          </p:cNvPr>
          <p:cNvSpPr/>
          <p:nvPr/>
        </p:nvSpPr>
        <p:spPr bwMode="auto">
          <a:xfrm>
            <a:off x="457200" y="381000"/>
            <a:ext cx="838200" cy="914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E8B3941-F238-486A-95A8-7ED05EB32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A117B-91AC-4E2E-9E5F-62A085B85FE8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146039E1-2A76-490D-8445-36A6F821D5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74638"/>
            <a:ext cx="8610600" cy="1143000"/>
          </a:xfrm>
          <a:noFill/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/>
              <a:t>OUTPUT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DC45341E-F7A5-4B7C-A52A-38018F1070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267200"/>
          </a:xfrm>
        </p:spPr>
        <p:txBody>
          <a:bodyPr/>
          <a:lstStyle/>
          <a:p>
            <a:r>
              <a:rPr lang="en-US" altLang="en-US">
                <a:solidFill>
                  <a:srgbClr val="FF0000"/>
                </a:solidFill>
              </a:rPr>
              <a:t>IF the input text file contains any word or character that does NOT belong to the vocabulary </a:t>
            </a:r>
            <a:r>
              <a:rPr lang="en-US" altLang="en-US"/>
              <a:t>of </a:t>
            </a:r>
            <a:r>
              <a:rPr lang="en-US" altLang="en-US" b="1" i="1"/>
              <a:t>SPL</a:t>
            </a:r>
            <a:r>
              <a:rPr lang="en-US" altLang="en-US"/>
              <a:t>,</a:t>
            </a:r>
          </a:p>
          <a:p>
            <a:pPr lvl="1"/>
            <a:r>
              <a:rPr lang="en-US" altLang="en-US"/>
              <a:t>then </a:t>
            </a:r>
            <a:r>
              <a:rPr lang="en-US" altLang="en-US">
                <a:solidFill>
                  <a:schemeClr val="hlink"/>
                </a:solidFill>
              </a:rPr>
              <a:t>your tool</a:t>
            </a:r>
            <a:r>
              <a:rPr lang="en-US" altLang="en-US"/>
              <a:t> </a:t>
            </a:r>
            <a:r>
              <a:rPr lang="en-US" altLang="en-US" u="sng"/>
              <a:t>must</a:t>
            </a:r>
            <a:r>
              <a:rPr lang="en-US" altLang="en-US"/>
              <a:t> </a:t>
            </a:r>
            <a:r>
              <a:rPr lang="en-US" altLang="en-US">
                <a:solidFill>
                  <a:schemeClr val="hlink"/>
                </a:solidFill>
              </a:rPr>
              <a:t>output</a:t>
            </a:r>
            <a:r>
              <a:rPr lang="en-US" altLang="en-US"/>
              <a:t> the message: “</a:t>
            </a:r>
            <a:r>
              <a:rPr lang="en-US" altLang="en-US" b="1">
                <a:solidFill>
                  <a:schemeClr val="hlink"/>
                </a:solidFill>
              </a:rPr>
              <a:t>Lexical Error:</a:t>
            </a:r>
            <a:r>
              <a:rPr lang="en-US" altLang="en-US"/>
              <a:t>”</a:t>
            </a:r>
          </a:p>
          <a:p>
            <a:pPr lvl="1"/>
            <a:r>
              <a:rPr lang="en-US" altLang="en-US"/>
              <a:t>and </a:t>
            </a:r>
            <a:r>
              <a:rPr lang="en-US" altLang="en-US" u="sng"/>
              <a:t>must</a:t>
            </a:r>
            <a:r>
              <a:rPr lang="en-US" altLang="en-US"/>
              <a:t> then indicate the detected input   text snippet which caused the error</a:t>
            </a:r>
          </a:p>
          <a:p>
            <a:pPr lvl="1"/>
            <a:r>
              <a:rPr lang="en-US" altLang="en-US"/>
              <a:t>and thereafter </a:t>
            </a:r>
            <a:r>
              <a:rPr lang="en-US" altLang="en-US" u="sng"/>
              <a:t>abort</a:t>
            </a:r>
            <a:r>
              <a:rPr lang="en-US" altLang="en-US"/>
              <a:t> the process of scanning.</a:t>
            </a:r>
          </a:p>
        </p:txBody>
      </p:sp>
      <p:sp>
        <p:nvSpPr>
          <p:cNvPr id="20484" name="Text Box 4">
            <a:extLst>
              <a:ext uri="{FF2B5EF4-FFF2-40B4-BE49-F238E27FC236}">
                <a16:creationId xmlns:a16="http://schemas.microsoft.com/office/drawing/2014/main" id="{CF5DF928-D186-4932-8B5F-78A77264B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715000"/>
            <a:ext cx="8534400" cy="9255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b="1"/>
              <a:t>Output </a:t>
            </a:r>
            <a:r>
              <a:rPr lang="en-US" altLang="en-US" b="1">
                <a:highlight>
                  <a:srgbClr val="FFFF00"/>
                </a:highlight>
              </a:rPr>
              <a:t>Examples</a:t>
            </a:r>
            <a:r>
              <a:rPr lang="en-US" altLang="en-US">
                <a:highlight>
                  <a:srgbClr val="FFFF00"/>
                </a:highlight>
              </a:rPr>
              <a:t>:</a:t>
            </a:r>
          </a:p>
          <a:p>
            <a:r>
              <a:rPr lang="en-US" altLang="en-US"/>
              <a:t>	</a:t>
            </a:r>
            <a:r>
              <a:rPr lang="en-US" altLang="en-US" b="1">
                <a:solidFill>
                  <a:schemeClr val="hlink"/>
                </a:solidFill>
              </a:rPr>
              <a:t>Lexical Error</a:t>
            </a:r>
            <a:r>
              <a:rPr lang="en-US" altLang="en-US">
                <a:solidFill>
                  <a:schemeClr val="hlink"/>
                </a:solidFill>
              </a:rPr>
              <a:t>: </a:t>
            </a:r>
            <a:r>
              <a:rPr lang="en-US" altLang="en-US" b="1">
                <a:solidFill>
                  <a:srgbClr val="3333FF"/>
                </a:solidFill>
              </a:rPr>
              <a:t>@</a:t>
            </a:r>
            <a:r>
              <a:rPr lang="en-US" altLang="en-US">
                <a:solidFill>
                  <a:schemeClr val="hlink"/>
                </a:solidFill>
              </a:rPr>
              <a:t> = </a:t>
            </a:r>
            <a:r>
              <a:rPr lang="en-US" altLang="en-US" i="1">
                <a:solidFill>
                  <a:schemeClr val="hlink"/>
                </a:solidFill>
              </a:rPr>
              <a:t>illegal character</a:t>
            </a:r>
            <a:r>
              <a:rPr lang="en-US" altLang="en-US">
                <a:solidFill>
                  <a:schemeClr val="hlink"/>
                </a:solidFill>
              </a:rPr>
              <a:t>. Scanning aborted.</a:t>
            </a:r>
          </a:p>
          <a:p>
            <a:r>
              <a:rPr lang="en-US" altLang="en-US"/>
              <a:t>	</a:t>
            </a:r>
            <a:r>
              <a:rPr lang="en-US" altLang="en-US" b="1">
                <a:solidFill>
                  <a:schemeClr val="hlink"/>
                </a:solidFill>
              </a:rPr>
              <a:t>Lexical Error</a:t>
            </a:r>
            <a:r>
              <a:rPr lang="en-US" altLang="en-US">
                <a:solidFill>
                  <a:schemeClr val="hlink"/>
                </a:solidFill>
              </a:rPr>
              <a:t>: </a:t>
            </a:r>
            <a:r>
              <a:rPr lang="en-US" altLang="en-US" b="1">
                <a:solidFill>
                  <a:srgbClr val="3333FF"/>
                </a:solidFill>
              </a:rPr>
              <a:t>“universit</a:t>
            </a:r>
            <a:r>
              <a:rPr lang="en-US" altLang="en-US">
                <a:solidFill>
                  <a:schemeClr val="hlink"/>
                </a:solidFill>
              </a:rPr>
              <a:t> = </a:t>
            </a:r>
            <a:r>
              <a:rPr lang="en-US" altLang="en-US" i="1">
                <a:solidFill>
                  <a:schemeClr val="hlink"/>
                </a:solidFill>
              </a:rPr>
              <a:t>string too long</a:t>
            </a:r>
            <a:r>
              <a:rPr lang="en-US" altLang="en-US">
                <a:solidFill>
                  <a:schemeClr val="hlink"/>
                </a:solidFill>
              </a:rPr>
              <a:t>. Scanning aborted.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D489380-4534-4184-9D62-1271200E0B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5334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013D6780-C3A3-45F5-AAA6-87A071CD294E}"/>
              </a:ext>
            </a:extLst>
          </p:cNvPr>
          <p:cNvSpPr/>
          <p:nvPr/>
        </p:nvSpPr>
        <p:spPr bwMode="auto">
          <a:xfrm>
            <a:off x="381000" y="304800"/>
            <a:ext cx="838200" cy="10668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8743498A-5044-41BB-8C97-A71DD8998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16F23-AF04-4EE6-9EB5-FCA9865EA105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6ACA695D-F10E-459A-9540-349F2BF8C7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74638"/>
            <a:ext cx="8610600" cy="1143000"/>
          </a:xfrm>
          <a:noFill/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/>
              <a:t>OUTPUT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377AD522-13E2-4A9F-9762-D354B4197C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286000"/>
          </a:xfrm>
        </p:spPr>
        <p:txBody>
          <a:bodyPr/>
          <a:lstStyle/>
          <a:p>
            <a:r>
              <a:rPr lang="en-US" altLang="en-US">
                <a:solidFill>
                  <a:srgbClr val="00B050"/>
                </a:solidFill>
              </a:rPr>
              <a:t>OTHERWISE</a:t>
            </a:r>
            <a:r>
              <a:rPr lang="en-US" altLang="en-US"/>
              <a:t> your tool must create an </a:t>
            </a:r>
            <a:r>
              <a:rPr lang="en-US" altLang="en-US" b="1">
                <a:solidFill>
                  <a:srgbClr val="00B050"/>
                </a:solidFill>
              </a:rPr>
              <a:t>output file</a:t>
            </a:r>
            <a:r>
              <a:rPr lang="en-US" altLang="en-US">
                <a:solidFill>
                  <a:srgbClr val="00B050"/>
                </a:solidFill>
              </a:rPr>
              <a:t> which contains </a:t>
            </a:r>
            <a:r>
              <a:rPr lang="en-US" altLang="en-US"/>
              <a:t>a finite LINKED LIST of the following data for the correctly identified </a:t>
            </a:r>
            <a:r>
              <a:rPr lang="en-US" altLang="en-US" b="1"/>
              <a:t>Tokens</a:t>
            </a:r>
            <a:r>
              <a:rPr lang="en-US" altLang="en-US"/>
              <a:t>:</a:t>
            </a:r>
          </a:p>
        </p:txBody>
      </p:sp>
      <p:sp>
        <p:nvSpPr>
          <p:cNvPr id="21509" name="Line 5">
            <a:extLst>
              <a:ext uri="{FF2B5EF4-FFF2-40B4-BE49-F238E27FC236}">
                <a16:creationId xmlns:a16="http://schemas.microsoft.com/office/drawing/2014/main" id="{E755BA49-8A9E-4808-99C4-898C6E05003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1000" y="4267200"/>
            <a:ext cx="381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oval" w="med" len="med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ZA"/>
          </a:p>
        </p:txBody>
      </p:sp>
      <p:sp>
        <p:nvSpPr>
          <p:cNvPr id="21510" name="Rectangle 6">
            <a:extLst>
              <a:ext uri="{FF2B5EF4-FFF2-40B4-BE49-F238E27FC236}">
                <a16:creationId xmlns:a16="http://schemas.microsoft.com/office/drawing/2014/main" id="{DFBBD9DA-B8B0-4C75-8B9A-378581939B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1148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T</a:t>
            </a:r>
            <a:r>
              <a:rPr lang="en-US" altLang="en-US" b="1"/>
              <a:t>1</a:t>
            </a:r>
          </a:p>
        </p:txBody>
      </p:sp>
      <p:sp>
        <p:nvSpPr>
          <p:cNvPr id="21512" name="Rectangle 8">
            <a:extLst>
              <a:ext uri="{FF2B5EF4-FFF2-40B4-BE49-F238E27FC236}">
                <a16:creationId xmlns:a16="http://schemas.microsoft.com/office/drawing/2014/main" id="{7C988780-4E22-41EC-BDED-A8B1357D91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4196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b="1"/>
          </a:p>
        </p:txBody>
      </p:sp>
      <p:sp>
        <p:nvSpPr>
          <p:cNvPr id="21514" name="Text Box 10">
            <a:extLst>
              <a:ext uri="{FF2B5EF4-FFF2-40B4-BE49-F238E27FC236}">
                <a16:creationId xmlns:a16="http://schemas.microsoft.com/office/drawing/2014/main" id="{0066EF5C-8FDB-425A-AF1A-FCB661181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4379913"/>
            <a:ext cx="1676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i="1"/>
              <a:t>Token Class</a:t>
            </a:r>
          </a:p>
        </p:txBody>
      </p:sp>
      <p:sp>
        <p:nvSpPr>
          <p:cNvPr id="21516" name="Rectangle 12">
            <a:extLst>
              <a:ext uri="{FF2B5EF4-FFF2-40B4-BE49-F238E27FC236}">
                <a16:creationId xmlns:a16="http://schemas.microsoft.com/office/drawing/2014/main" id="{5275AB5D-8A3F-4D5D-80DF-FEE06CF3F1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7244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en-US" i="1">
                <a:solidFill>
                  <a:schemeClr val="hlink"/>
                </a:solidFill>
              </a:rPr>
              <a:t>Input Snippet</a:t>
            </a:r>
            <a:endParaRPr lang="en-US" altLang="en-US" b="1" i="1">
              <a:solidFill>
                <a:schemeClr val="hlink"/>
              </a:solidFill>
            </a:endParaRPr>
          </a:p>
        </p:txBody>
      </p:sp>
      <p:sp>
        <p:nvSpPr>
          <p:cNvPr id="21518" name="Rectangle 14">
            <a:extLst>
              <a:ext uri="{FF2B5EF4-FFF2-40B4-BE49-F238E27FC236}">
                <a16:creationId xmlns:a16="http://schemas.microsoft.com/office/drawing/2014/main" id="{D093C248-2456-4928-BCDC-5C73657D8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1148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T</a:t>
            </a:r>
            <a:r>
              <a:rPr lang="en-US" altLang="en-US" b="1"/>
              <a:t>2</a:t>
            </a:r>
          </a:p>
        </p:txBody>
      </p:sp>
      <p:sp>
        <p:nvSpPr>
          <p:cNvPr id="21519" name="Rectangle 15">
            <a:extLst>
              <a:ext uri="{FF2B5EF4-FFF2-40B4-BE49-F238E27FC236}">
                <a16:creationId xmlns:a16="http://schemas.microsoft.com/office/drawing/2014/main" id="{9AE2221B-0226-4346-BAA2-158A38498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4196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b="1"/>
          </a:p>
        </p:txBody>
      </p:sp>
      <p:sp>
        <p:nvSpPr>
          <p:cNvPr id="21520" name="Text Box 16">
            <a:extLst>
              <a:ext uri="{FF2B5EF4-FFF2-40B4-BE49-F238E27FC236}">
                <a16:creationId xmlns:a16="http://schemas.microsoft.com/office/drawing/2014/main" id="{3D8453D8-E93A-4186-8E7A-3CADDD1AA9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4379913"/>
            <a:ext cx="1676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i="1"/>
              <a:t>Token Class</a:t>
            </a:r>
          </a:p>
        </p:txBody>
      </p:sp>
      <p:sp>
        <p:nvSpPr>
          <p:cNvPr id="21521" name="Rectangle 17">
            <a:extLst>
              <a:ext uri="{FF2B5EF4-FFF2-40B4-BE49-F238E27FC236}">
                <a16:creationId xmlns:a16="http://schemas.microsoft.com/office/drawing/2014/main" id="{22C2AC0E-C49E-4240-8CC5-95A2633C4B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7244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en-US" i="1">
                <a:solidFill>
                  <a:schemeClr val="hlink"/>
                </a:solidFill>
              </a:rPr>
              <a:t>Input Snippet</a:t>
            </a:r>
            <a:endParaRPr lang="en-US" altLang="en-US" b="1" i="1">
              <a:solidFill>
                <a:schemeClr val="hlink"/>
              </a:solidFill>
            </a:endParaRPr>
          </a:p>
        </p:txBody>
      </p:sp>
      <p:sp>
        <p:nvSpPr>
          <p:cNvPr id="21522" name="Rectangle 18">
            <a:extLst>
              <a:ext uri="{FF2B5EF4-FFF2-40B4-BE49-F238E27FC236}">
                <a16:creationId xmlns:a16="http://schemas.microsoft.com/office/drawing/2014/main" id="{CF5A146E-173B-44BB-A354-2A1B9B95EA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4114800"/>
            <a:ext cx="838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sp>
        <p:nvSpPr>
          <p:cNvPr id="21523" name="Rectangle 19">
            <a:extLst>
              <a:ext uri="{FF2B5EF4-FFF2-40B4-BE49-F238E27FC236}">
                <a16:creationId xmlns:a16="http://schemas.microsoft.com/office/drawing/2014/main" id="{FF061C55-82EB-4151-9254-746464F19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4114800"/>
            <a:ext cx="838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sp>
        <p:nvSpPr>
          <p:cNvPr id="21517" name="Line 13">
            <a:extLst>
              <a:ext uri="{FF2B5EF4-FFF2-40B4-BE49-F238E27FC236}">
                <a16:creationId xmlns:a16="http://schemas.microsoft.com/office/drawing/2014/main" id="{D3AA8EB1-D1BD-45E7-A2D5-011413064958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4267200"/>
            <a:ext cx="990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oval" w="med" len="med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ZA"/>
          </a:p>
        </p:txBody>
      </p:sp>
      <p:sp>
        <p:nvSpPr>
          <p:cNvPr id="21524" name="Line 20">
            <a:extLst>
              <a:ext uri="{FF2B5EF4-FFF2-40B4-BE49-F238E27FC236}">
                <a16:creationId xmlns:a16="http://schemas.microsoft.com/office/drawing/2014/main" id="{22807001-3B67-4861-BE8B-2A08E2D90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4267200"/>
            <a:ext cx="990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oval" w="med" len="med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ZA"/>
          </a:p>
        </p:txBody>
      </p:sp>
      <p:sp>
        <p:nvSpPr>
          <p:cNvPr id="21525" name="Text Box 21">
            <a:extLst>
              <a:ext uri="{FF2B5EF4-FFF2-40B4-BE49-F238E27FC236}">
                <a16:creationId xmlns:a16="http://schemas.microsoft.com/office/drawing/2014/main" id="{719EEB27-8523-4DD6-A1A1-4D174F18BE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3810000"/>
            <a:ext cx="693738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4800" b="1"/>
              <a:t>...</a:t>
            </a:r>
          </a:p>
        </p:txBody>
      </p:sp>
      <p:sp>
        <p:nvSpPr>
          <p:cNvPr id="21526" name="Rectangle 22">
            <a:extLst>
              <a:ext uri="{FF2B5EF4-FFF2-40B4-BE49-F238E27FC236}">
                <a16:creationId xmlns:a16="http://schemas.microsoft.com/office/drawing/2014/main" id="{9BA9D0AA-22F1-4081-A2C6-47E1171D8D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41148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T</a:t>
            </a:r>
            <a:r>
              <a:rPr lang="en-US" altLang="en-US" b="1" i="1"/>
              <a:t>n</a:t>
            </a:r>
          </a:p>
        </p:txBody>
      </p:sp>
      <p:sp>
        <p:nvSpPr>
          <p:cNvPr id="21527" name="Rectangle 23">
            <a:extLst>
              <a:ext uri="{FF2B5EF4-FFF2-40B4-BE49-F238E27FC236}">
                <a16:creationId xmlns:a16="http://schemas.microsoft.com/office/drawing/2014/main" id="{DA7AF4CE-880D-461C-90F2-C874CD584F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44196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b="1"/>
          </a:p>
        </p:txBody>
      </p:sp>
      <p:sp>
        <p:nvSpPr>
          <p:cNvPr id="21528" name="Text Box 24">
            <a:extLst>
              <a:ext uri="{FF2B5EF4-FFF2-40B4-BE49-F238E27FC236}">
                <a16:creationId xmlns:a16="http://schemas.microsoft.com/office/drawing/2014/main" id="{10EAE466-3799-48A0-B16C-13B8FF1EA7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4379913"/>
            <a:ext cx="1676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 i="1"/>
              <a:t>Token Class</a:t>
            </a:r>
          </a:p>
        </p:txBody>
      </p:sp>
      <p:sp>
        <p:nvSpPr>
          <p:cNvPr id="21529" name="Rectangle 25">
            <a:extLst>
              <a:ext uri="{FF2B5EF4-FFF2-40B4-BE49-F238E27FC236}">
                <a16:creationId xmlns:a16="http://schemas.microsoft.com/office/drawing/2014/main" id="{E50CD452-3255-4B2B-AA4B-C2475EFB3D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47244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en-US" i="1">
                <a:solidFill>
                  <a:schemeClr val="hlink"/>
                </a:solidFill>
              </a:rPr>
              <a:t>Input Snippet</a:t>
            </a:r>
            <a:endParaRPr lang="en-US" altLang="en-US" b="1" i="1">
              <a:solidFill>
                <a:schemeClr val="hlink"/>
              </a:solidFill>
            </a:endParaRPr>
          </a:p>
        </p:txBody>
      </p:sp>
      <p:sp>
        <p:nvSpPr>
          <p:cNvPr id="21530" name="Rectangle 26">
            <a:extLst>
              <a:ext uri="{FF2B5EF4-FFF2-40B4-BE49-F238E27FC236}">
                <a16:creationId xmlns:a16="http://schemas.microsoft.com/office/drawing/2014/main" id="{FEAA19A0-8ED6-455B-B467-E92C338239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600" y="4114800"/>
            <a:ext cx="838200" cy="3048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sp>
        <p:nvSpPr>
          <p:cNvPr id="21531" name="Line 27">
            <a:extLst>
              <a:ext uri="{FF2B5EF4-FFF2-40B4-BE49-F238E27FC236}">
                <a16:creationId xmlns:a16="http://schemas.microsoft.com/office/drawing/2014/main" id="{3695264F-2A3C-4D37-ACCD-7808EDDD9A2C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4267200"/>
            <a:ext cx="990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oval" w="med" len="med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ZA"/>
          </a:p>
        </p:txBody>
      </p:sp>
      <p:sp>
        <p:nvSpPr>
          <p:cNvPr id="21532" name="Text Box 28">
            <a:extLst>
              <a:ext uri="{FF2B5EF4-FFF2-40B4-BE49-F238E27FC236}">
                <a16:creationId xmlns:a16="http://schemas.microsoft.com/office/drawing/2014/main" id="{ADABF026-9E8D-439C-9F31-6ACC63DBA6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5562600"/>
            <a:ext cx="12509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b="1">
                <a:highlight>
                  <a:srgbClr val="FFFF00"/>
                </a:highlight>
              </a:rPr>
              <a:t>Example</a:t>
            </a:r>
            <a:r>
              <a:rPr lang="en-US" altLang="en-US"/>
              <a:t>: </a:t>
            </a:r>
          </a:p>
        </p:txBody>
      </p:sp>
      <p:sp>
        <p:nvSpPr>
          <p:cNvPr id="21533" name="Rectangle 29">
            <a:extLst>
              <a:ext uri="{FF2B5EF4-FFF2-40B4-BE49-F238E27FC236}">
                <a16:creationId xmlns:a16="http://schemas.microsoft.com/office/drawing/2014/main" id="{98416899-C7C9-46F8-87C3-D41E9F624D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6388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>
                <a:highlight>
                  <a:srgbClr val="FFFF00"/>
                </a:highlight>
              </a:rPr>
              <a:t>T</a:t>
            </a:r>
            <a:r>
              <a:rPr lang="en-US" altLang="en-US" b="1">
                <a:highlight>
                  <a:srgbClr val="FFFF00"/>
                </a:highlight>
              </a:rPr>
              <a:t>462</a:t>
            </a:r>
          </a:p>
        </p:txBody>
      </p:sp>
      <p:sp>
        <p:nvSpPr>
          <p:cNvPr id="21534" name="Rectangle 30">
            <a:extLst>
              <a:ext uri="{FF2B5EF4-FFF2-40B4-BE49-F238E27FC236}">
                <a16:creationId xmlns:a16="http://schemas.microsoft.com/office/drawing/2014/main" id="{3DC73D29-8BA9-4489-9A54-25EF1583E4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9436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b="1"/>
          </a:p>
        </p:txBody>
      </p:sp>
      <p:sp>
        <p:nvSpPr>
          <p:cNvPr id="21535" name="Text Box 31">
            <a:extLst>
              <a:ext uri="{FF2B5EF4-FFF2-40B4-BE49-F238E27FC236}">
                <a16:creationId xmlns:a16="http://schemas.microsoft.com/office/drawing/2014/main" id="{4F54CB1F-4FAB-498C-BD5A-F4F016AABF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5903913"/>
            <a:ext cx="1676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highlight>
                  <a:srgbClr val="FFFF00"/>
                </a:highlight>
              </a:rPr>
              <a:t>Number</a:t>
            </a:r>
          </a:p>
        </p:txBody>
      </p:sp>
      <p:sp>
        <p:nvSpPr>
          <p:cNvPr id="21536" name="Rectangle 32">
            <a:extLst>
              <a:ext uri="{FF2B5EF4-FFF2-40B4-BE49-F238E27FC236}">
                <a16:creationId xmlns:a16="http://schemas.microsoft.com/office/drawing/2014/main" id="{D4675E6C-F086-4CB8-A7DF-AF61884DA4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62484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en-US" b="1">
                <a:solidFill>
                  <a:srgbClr val="3333FF"/>
                </a:solidFill>
                <a:highlight>
                  <a:srgbClr val="FFFF00"/>
                </a:highlight>
              </a:rPr>
              <a:t>–35</a:t>
            </a:r>
          </a:p>
        </p:txBody>
      </p:sp>
      <p:sp>
        <p:nvSpPr>
          <p:cNvPr id="21537" name="Rectangle 33">
            <a:extLst>
              <a:ext uri="{FF2B5EF4-FFF2-40B4-BE49-F238E27FC236}">
                <a16:creationId xmlns:a16="http://schemas.microsoft.com/office/drawing/2014/main" id="{5ED58DA0-8AD9-4D40-91AF-1ECB6E915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5638800"/>
            <a:ext cx="838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sp>
        <p:nvSpPr>
          <p:cNvPr id="21538" name="Line 34">
            <a:extLst>
              <a:ext uri="{FF2B5EF4-FFF2-40B4-BE49-F238E27FC236}">
                <a16:creationId xmlns:a16="http://schemas.microsoft.com/office/drawing/2014/main" id="{7298A7F2-DA9E-4D17-BF6A-83EE0C4C04B0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5791200"/>
            <a:ext cx="990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oval" w="med" len="med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ZA"/>
          </a:p>
        </p:txBody>
      </p:sp>
      <p:sp>
        <p:nvSpPr>
          <p:cNvPr id="21539" name="Rectangle 35">
            <a:extLst>
              <a:ext uri="{FF2B5EF4-FFF2-40B4-BE49-F238E27FC236}">
                <a16:creationId xmlns:a16="http://schemas.microsoft.com/office/drawing/2014/main" id="{37F6FFD0-472B-48D7-ABA3-3D4E2F34D6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962400"/>
            <a:ext cx="8458200" cy="1219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75873FA-783F-428C-9037-54875E15F0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5334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BE6E2CF1-2A7A-427F-B234-C6027604EFF6}"/>
              </a:ext>
            </a:extLst>
          </p:cNvPr>
          <p:cNvSpPr/>
          <p:nvPr/>
        </p:nvSpPr>
        <p:spPr bwMode="auto">
          <a:xfrm>
            <a:off x="609600" y="381000"/>
            <a:ext cx="838200" cy="914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CA9B5851-2236-45F1-B7BF-2217F514A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7259A-FA1A-46D4-B648-CB64D03786A5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271CCF86-7467-498A-A26B-B56F60C49A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/>
              <a:t>OUTPUT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B4D6297-6C8E-45BF-A0C8-449567B301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r>
              <a:rPr lang="en-US" altLang="en-US" b="1"/>
              <a:t>Special treatment</a:t>
            </a:r>
            <a:r>
              <a:rPr lang="en-US" altLang="en-US"/>
              <a:t> of the two “</a:t>
            </a:r>
            <a:r>
              <a:rPr lang="en-US" altLang="en-US" b="1"/>
              <a:t>invisible</a:t>
            </a:r>
            <a:r>
              <a:rPr lang="en-US" altLang="en-US"/>
              <a:t>” input symbols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</a:t>
            </a:r>
            <a:r>
              <a:rPr lang="en-US" altLang="en-US">
                <a:cs typeface="Arial" panose="020B0604020202020204" pitchFamily="34" charset="0"/>
              </a:rPr>
              <a:t> and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#</a:t>
            </a:r>
            <a:r>
              <a:rPr lang="en-US" altLang="en-US">
                <a:cs typeface="Arial" panose="020B0604020202020204" pitchFamily="34" charset="0"/>
              </a:rPr>
              <a:t> from the keyboard:</a:t>
            </a:r>
          </a:p>
          <a:p>
            <a:pPr lvl="1"/>
            <a:r>
              <a:rPr lang="en-US" altLang="en-US">
                <a:cs typeface="Arial" panose="020B0604020202020204" pitchFamily="34" charset="0"/>
              </a:rPr>
              <a:t>For </a:t>
            </a:r>
            <a:r>
              <a:rPr lang="en-US" altLang="en-US">
                <a:solidFill>
                  <a:srgbClr val="3333FF"/>
                </a:solidFill>
                <a:cs typeface="Arial" panose="020B0604020202020204" pitchFamily="34" charset="0"/>
              </a:rPr>
              <a:t># </a:t>
            </a:r>
            <a:r>
              <a:rPr lang="en-US" altLang="en-US">
                <a:cs typeface="Arial" panose="020B0604020202020204" pitchFamily="34" charset="0"/>
              </a:rPr>
              <a:t>you do NOT create any data block in the linked list. If you have correctly scanned a </a:t>
            </a:r>
            <a:r>
              <a:rPr lang="en-US" altLang="en-US">
                <a:solidFill>
                  <a:srgbClr val="3333FF"/>
                </a:solidFill>
                <a:cs typeface="Arial" panose="020B0604020202020204" pitchFamily="34" charset="0"/>
              </a:rPr>
              <a:t># </a:t>
            </a:r>
            <a:r>
              <a:rPr lang="en-US" altLang="en-US">
                <a:cs typeface="Arial" panose="020B0604020202020204" pitchFamily="34" charset="0"/>
              </a:rPr>
              <a:t>symbol, you simply continue with scanning.</a:t>
            </a:r>
          </a:p>
          <a:p>
            <a:pPr lvl="1"/>
            <a:r>
              <a:rPr lang="en-US" altLang="en-US">
                <a:cs typeface="Arial" panose="020B0604020202020204" pitchFamily="34" charset="0"/>
              </a:rPr>
              <a:t>For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</a:t>
            </a:r>
            <a:r>
              <a:rPr lang="en-US" altLang="en-US">
                <a:cs typeface="Arial" panose="020B0604020202020204" pitchFamily="34" charset="0"/>
              </a:rPr>
              <a:t> :</a:t>
            </a:r>
          </a:p>
          <a:p>
            <a:pPr lvl="2"/>
            <a:r>
              <a:rPr lang="en-US" altLang="en-US">
                <a:cs typeface="Arial" panose="020B0604020202020204" pitchFamily="34" charset="0"/>
              </a:rPr>
              <a:t>IF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</a:t>
            </a:r>
            <a:r>
              <a:rPr lang="en-US" altLang="en-US">
                <a:cs typeface="Arial" panose="020B0604020202020204" pitchFamily="34" charset="0"/>
              </a:rPr>
              <a:t> appears </a:t>
            </a:r>
            <a:r>
              <a:rPr lang="en-US" altLang="en-US" b="1">
                <a:cs typeface="Arial" panose="020B0604020202020204" pitchFamily="34" charset="0"/>
              </a:rPr>
              <a:t>inside a string</a:t>
            </a:r>
            <a:r>
              <a:rPr lang="en-US" altLang="en-US">
                <a:cs typeface="Arial" panose="020B0604020202020204" pitchFamily="34" charset="0"/>
              </a:rPr>
              <a:t>, it will be part of its STRING token data block.</a:t>
            </a:r>
          </a:p>
          <a:p>
            <a:pPr lvl="2"/>
            <a:r>
              <a:rPr lang="en-US" altLang="en-US">
                <a:cs typeface="Arial" panose="020B0604020202020204" pitchFamily="34" charset="0"/>
              </a:rPr>
              <a:t>IF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</a:t>
            </a:r>
            <a:r>
              <a:rPr lang="en-US" altLang="en-US">
                <a:cs typeface="Arial" panose="020B0604020202020204" pitchFamily="34" charset="0"/>
              </a:rPr>
              <a:t> appears </a:t>
            </a:r>
            <a:r>
              <a:rPr lang="en-US" altLang="en-US" b="1">
                <a:cs typeface="Arial" panose="020B0604020202020204" pitchFamily="34" charset="0"/>
              </a:rPr>
              <a:t>outside a string</a:t>
            </a:r>
            <a:r>
              <a:rPr lang="en-US" altLang="en-US">
                <a:cs typeface="Arial" panose="020B0604020202020204" pitchFamily="34" charset="0"/>
              </a:rPr>
              <a:t>,</a:t>
            </a:r>
          </a:p>
          <a:p>
            <a:pPr lvl="2">
              <a:buFontTx/>
              <a:buNone/>
            </a:pPr>
            <a:r>
              <a:rPr lang="en-US" altLang="en-US">
                <a:cs typeface="Arial" panose="020B0604020202020204" pitchFamily="34" charset="0"/>
              </a:rPr>
              <a:t>	then proceed as in the case of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# </a:t>
            </a:r>
            <a:r>
              <a:rPr lang="en-US" altLang="en-US">
                <a:cs typeface="Arial" panose="020B0604020202020204" pitchFamily="34" charset="0"/>
              </a:rPr>
              <a:t>.</a:t>
            </a:r>
          </a:p>
        </p:txBody>
      </p:sp>
      <p:sp>
        <p:nvSpPr>
          <p:cNvPr id="22533" name="Rectangle 5">
            <a:extLst>
              <a:ext uri="{FF2B5EF4-FFF2-40B4-BE49-F238E27FC236}">
                <a16:creationId xmlns:a16="http://schemas.microsoft.com/office/drawing/2014/main" id="{018AAEF7-FA9B-4ACC-93B2-917734ABB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51054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T</a:t>
            </a:r>
            <a:r>
              <a:rPr lang="en-US" altLang="en-US" b="1"/>
              <a:t>92</a:t>
            </a:r>
          </a:p>
        </p:txBody>
      </p:sp>
      <p:sp>
        <p:nvSpPr>
          <p:cNvPr id="22534" name="Rectangle 6">
            <a:extLst>
              <a:ext uri="{FF2B5EF4-FFF2-40B4-BE49-F238E27FC236}">
                <a16:creationId xmlns:a16="http://schemas.microsoft.com/office/drawing/2014/main" id="{9392C42F-0495-4AE6-A0FA-EE15ECCC88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54102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b="1"/>
          </a:p>
        </p:txBody>
      </p:sp>
      <p:sp>
        <p:nvSpPr>
          <p:cNvPr id="22535" name="Text Box 7">
            <a:extLst>
              <a:ext uri="{FF2B5EF4-FFF2-40B4-BE49-F238E27FC236}">
                <a16:creationId xmlns:a16="http://schemas.microsoft.com/office/drawing/2014/main" id="{25846B78-F55D-4AFC-A626-964636CEDB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3200" y="5370513"/>
            <a:ext cx="1676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/>
              <a:t>String</a:t>
            </a:r>
          </a:p>
        </p:txBody>
      </p:sp>
      <p:sp>
        <p:nvSpPr>
          <p:cNvPr id="22536" name="Rectangle 8">
            <a:extLst>
              <a:ext uri="{FF2B5EF4-FFF2-40B4-BE49-F238E27FC236}">
                <a16:creationId xmlns:a16="http://schemas.microsoft.com/office/drawing/2014/main" id="{4A819550-7AB3-484B-B4D7-D72BE8A394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5715000"/>
            <a:ext cx="1676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en-US" b="1">
                <a:solidFill>
                  <a:srgbClr val="3333FF"/>
                </a:solidFill>
              </a:rPr>
              <a:t>”my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□house</a:t>
            </a:r>
            <a:r>
              <a:rPr lang="en-US" altLang="en-US" b="1">
                <a:solidFill>
                  <a:srgbClr val="3333FF"/>
                </a:solidFill>
              </a:rPr>
              <a:t>”</a:t>
            </a:r>
          </a:p>
        </p:txBody>
      </p:sp>
      <p:sp>
        <p:nvSpPr>
          <p:cNvPr id="22537" name="Rectangle 9">
            <a:extLst>
              <a:ext uri="{FF2B5EF4-FFF2-40B4-BE49-F238E27FC236}">
                <a16:creationId xmlns:a16="http://schemas.microsoft.com/office/drawing/2014/main" id="{256C29CA-07C7-4DA1-8E5F-902F5041E6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5105400"/>
            <a:ext cx="8382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sp>
        <p:nvSpPr>
          <p:cNvPr id="22538" name="Line 10">
            <a:extLst>
              <a:ext uri="{FF2B5EF4-FFF2-40B4-BE49-F238E27FC236}">
                <a16:creationId xmlns:a16="http://schemas.microsoft.com/office/drawing/2014/main" id="{A302BC34-9212-4090-9AE7-052C906401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772400" y="5257800"/>
            <a:ext cx="76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oval" w="med" len="med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ZA"/>
          </a:p>
        </p:txBody>
      </p:sp>
      <p:sp>
        <p:nvSpPr>
          <p:cNvPr id="22539" name="Text Box 11">
            <a:extLst>
              <a:ext uri="{FF2B5EF4-FFF2-40B4-BE49-F238E27FC236}">
                <a16:creationId xmlns:a16="http://schemas.microsoft.com/office/drawing/2014/main" id="{90FFF49A-CE17-49A5-B59A-6E1B80F5E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6400800"/>
            <a:ext cx="8124825" cy="314325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400" b="1">
                <a:highlight>
                  <a:srgbClr val="FFFF00"/>
                </a:highlight>
              </a:rPr>
              <a:t>Explanation</a:t>
            </a:r>
            <a:r>
              <a:rPr lang="en-US" altLang="en-US" sz="1400">
                <a:highlight>
                  <a:srgbClr val="FFFF00"/>
                </a:highlight>
              </a:rPr>
              <a:t>: Because of the “</a:t>
            </a:r>
            <a:r>
              <a:rPr lang="en-US" altLang="en-US" sz="1400">
                <a:highlight>
                  <a:srgbClr val="FFFF00"/>
                </a:highlight>
                <a:sym typeface="Wingdings" panose="05000000000000000000" pitchFamily="2" charset="2"/>
              </a:rPr>
              <a:t>” in the linked list, we do not need the separator symbols any longer </a:t>
            </a:r>
            <a:endParaRPr lang="en-US" altLang="en-US" sz="1400">
              <a:highlight>
                <a:srgbClr val="FFFF00"/>
              </a:highlight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84B6BCF-AD99-425C-B17E-D1F8EA5142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" y="5334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24900AEA-D33A-49ED-B793-A311F3E5E8F4}"/>
              </a:ext>
            </a:extLst>
          </p:cNvPr>
          <p:cNvSpPr/>
          <p:nvPr/>
        </p:nvSpPr>
        <p:spPr bwMode="auto">
          <a:xfrm>
            <a:off x="7543800" y="533400"/>
            <a:ext cx="762000" cy="914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E73B0E-37D8-441B-8C73-27CDA6EE9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8229600" cy="1143000"/>
          </a:xfrm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/>
          <a:lstStyle/>
          <a:p>
            <a:pPr algn="l"/>
            <a:r>
              <a:rPr lang="en-ZA">
                <a:highlight>
                  <a:srgbClr val="FFFF00"/>
                </a:highlight>
              </a:rPr>
              <a:t>Web-based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09CF6-21B1-4E43-8688-4D47768CC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76800"/>
          </a:xfrm>
        </p:spPr>
        <p:txBody>
          <a:bodyPr/>
          <a:lstStyle/>
          <a:p>
            <a:r>
              <a:rPr lang="en-ZA"/>
              <a:t>The </a:t>
            </a:r>
            <a:r>
              <a:rPr lang="en-ZA">
                <a:solidFill>
                  <a:srgbClr val="C00000"/>
                </a:solidFill>
              </a:rPr>
              <a:t>output file</a:t>
            </a:r>
            <a:r>
              <a:rPr lang="en-ZA"/>
              <a:t>, which your Lexer has created at server-side, </a:t>
            </a:r>
            <a:r>
              <a:rPr lang="en-ZA">
                <a:solidFill>
                  <a:srgbClr val="C00000"/>
                </a:solidFill>
              </a:rPr>
              <a:t>must then be transmitted</a:t>
            </a:r>
            <a:r>
              <a:rPr lang="en-ZA"/>
              <a:t> either as plain </a:t>
            </a:r>
            <a:r>
              <a:rPr lang="en-ZA">
                <a:solidFill>
                  <a:srgbClr val="C00000"/>
                </a:solidFill>
              </a:rPr>
              <a:t>*.txt </a:t>
            </a:r>
            <a:r>
              <a:rPr lang="en-ZA"/>
              <a:t>file, or as a very simple </a:t>
            </a:r>
            <a:r>
              <a:rPr lang="en-ZA">
                <a:solidFill>
                  <a:srgbClr val="C00000"/>
                </a:solidFill>
              </a:rPr>
              <a:t>*.HTML </a:t>
            </a:r>
            <a:r>
              <a:rPr lang="en-ZA"/>
              <a:t>file, back </a:t>
            </a:r>
            <a:r>
              <a:rPr lang="en-ZA">
                <a:solidFill>
                  <a:srgbClr val="C00000"/>
                </a:solidFill>
              </a:rPr>
              <a:t>to the client-side</a:t>
            </a:r>
            <a:r>
              <a:rPr lang="en-ZA"/>
              <a:t> (for viewing), </a:t>
            </a:r>
            <a:r>
              <a:rPr lang="en-ZA">
                <a:solidFill>
                  <a:srgbClr val="00B050"/>
                </a:solidFill>
              </a:rPr>
              <a:t>as it was already explained in the previous (preparatory) practical </a:t>
            </a:r>
            <a:r>
              <a:rPr lang="en-ZA" b="1">
                <a:solidFill>
                  <a:srgbClr val="00B050"/>
                </a:solidFill>
              </a:rPr>
              <a:t>P0</a:t>
            </a:r>
            <a:r>
              <a:rPr lang="en-ZA"/>
              <a:t>.</a:t>
            </a:r>
          </a:p>
          <a:p>
            <a:r>
              <a:rPr lang="en-ZA" b="1"/>
              <a:t>Attention: </a:t>
            </a:r>
            <a:r>
              <a:rPr lang="en-ZA" b="1">
                <a:highlight>
                  <a:srgbClr val="FFFF00"/>
                </a:highlight>
              </a:rPr>
              <a:t>Marks will be given ONLY for what is visible </a:t>
            </a:r>
            <a:r>
              <a:rPr lang="en-ZA" b="1"/>
              <a:t>at the Client-Side!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06CFA-B6A0-4019-AFD6-A55E09B8D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55FF0-7EAA-442B-A6C8-174F80873B21}" type="slidenum">
              <a:rPr lang="en-US" altLang="en-US" smtClean="0"/>
              <a:pPr/>
              <a:t>16</a:t>
            </a:fld>
            <a:endParaRPr lang="en-US" altLang="en-US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57AEF4F-2D14-47E4-9889-09F206ED01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0" y="68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516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95294B34-0C89-46DD-B531-08EFEC05D2CB}"/>
              </a:ext>
            </a:extLst>
          </p:cNvPr>
          <p:cNvSpPr/>
          <p:nvPr/>
        </p:nvSpPr>
        <p:spPr bwMode="auto">
          <a:xfrm>
            <a:off x="533400" y="381000"/>
            <a:ext cx="914400" cy="914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1C3A1FB-8BC1-40A6-98DA-A5406ED39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C7955-90B8-48FA-8F0E-0563C887C72B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23554" name="Rectangle 2">
            <a:extLst>
              <a:ext uri="{FF2B5EF4-FFF2-40B4-BE49-F238E27FC236}">
                <a16:creationId xmlns:a16="http://schemas.microsoft.com/office/drawing/2014/main" id="{F9D9E975-D5DF-4010-BFBF-124CDC6D76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/>
              <a:t>Additional Remark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CAC70FF2-4EA3-4A68-BB41-C3D2511A71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2819400"/>
          </a:xfrm>
        </p:spPr>
        <p:txBody>
          <a:bodyPr/>
          <a:lstStyle/>
          <a:p>
            <a:r>
              <a:rPr lang="en-US" altLang="en-US"/>
              <a:t>The persistent </a:t>
            </a:r>
            <a:r>
              <a:rPr lang="en-US" altLang="en-US" b="1"/>
              <a:t>output file</a:t>
            </a:r>
            <a:r>
              <a:rPr lang="en-US" altLang="en-US"/>
              <a:t> (containing the linked list data structure) created by your Lexer in this Practical</a:t>
            </a:r>
            <a:r>
              <a:rPr lang="en-US" altLang="en-US" sz="800"/>
              <a:t> </a:t>
            </a:r>
            <a:r>
              <a:rPr lang="en-US" altLang="en-US" b="1"/>
              <a:t>1 </a:t>
            </a:r>
            <a:r>
              <a:rPr lang="en-US" altLang="en-US"/>
              <a:t>will later be used </a:t>
            </a:r>
            <a:r>
              <a:rPr lang="en-US" altLang="en-US" b="1"/>
              <a:t>as input</a:t>
            </a:r>
            <a:r>
              <a:rPr lang="en-US" altLang="en-US"/>
              <a:t> file (for parsing) in Practical2:</a:t>
            </a:r>
          </a:p>
        </p:txBody>
      </p:sp>
      <p:sp>
        <p:nvSpPr>
          <p:cNvPr id="23556" name="Rectangle 4">
            <a:extLst>
              <a:ext uri="{FF2B5EF4-FFF2-40B4-BE49-F238E27FC236}">
                <a16:creationId xmlns:a16="http://schemas.microsoft.com/office/drawing/2014/main" id="{E206AADF-C321-47A8-86D4-3DAF472468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4495800"/>
            <a:ext cx="1371600" cy="17526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en-US"/>
              <a:t>Input </a:t>
            </a:r>
            <a:r>
              <a:rPr lang="en-US" altLang="en-US" b="1"/>
              <a:t>.txt</a:t>
            </a:r>
          </a:p>
        </p:txBody>
      </p:sp>
      <p:sp>
        <p:nvSpPr>
          <p:cNvPr id="23557" name="AutoShape 5">
            <a:extLst>
              <a:ext uri="{FF2B5EF4-FFF2-40B4-BE49-F238E27FC236}">
                <a16:creationId xmlns:a16="http://schemas.microsoft.com/office/drawing/2014/main" id="{08CD475A-6108-4261-AA6A-0040FD22B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4572000"/>
            <a:ext cx="1600200" cy="1600200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en-US"/>
              <a:t>Practical</a:t>
            </a:r>
            <a:r>
              <a:rPr lang="en-US" altLang="en-US" b="1"/>
              <a:t>1</a:t>
            </a:r>
            <a:endParaRPr lang="en-US" altLang="en-US" b="1" i="1"/>
          </a:p>
        </p:txBody>
      </p:sp>
      <p:sp>
        <p:nvSpPr>
          <p:cNvPr id="23558" name="Rectangle 6">
            <a:extLst>
              <a:ext uri="{FF2B5EF4-FFF2-40B4-BE49-F238E27FC236}">
                <a16:creationId xmlns:a16="http://schemas.microsoft.com/office/drawing/2014/main" id="{AFEB570A-FF58-4EDB-B867-9F8FD33A7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4495800"/>
            <a:ext cx="1371600" cy="17526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/>
              <a:t>LINKED</a:t>
            </a:r>
          </a:p>
          <a:p>
            <a:r>
              <a:rPr lang="en-US" altLang="en-US"/>
              <a:t>LIST</a:t>
            </a:r>
          </a:p>
          <a:p>
            <a:r>
              <a:rPr lang="en-US" altLang="en-US"/>
              <a:t>DATA</a:t>
            </a:r>
          </a:p>
          <a:p>
            <a:r>
              <a:rPr lang="en-US" altLang="en-US"/>
              <a:t>FILE</a:t>
            </a:r>
          </a:p>
        </p:txBody>
      </p:sp>
      <p:sp>
        <p:nvSpPr>
          <p:cNvPr id="23559" name="AutoShape 7">
            <a:extLst>
              <a:ext uri="{FF2B5EF4-FFF2-40B4-BE49-F238E27FC236}">
                <a16:creationId xmlns:a16="http://schemas.microsoft.com/office/drawing/2014/main" id="{88E39239-329A-4D66-A988-60E4910C23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00" y="4572000"/>
            <a:ext cx="1600200" cy="1600200"/>
          </a:xfrm>
          <a:prstGeom prst="rightArrow">
            <a:avLst>
              <a:gd name="adj1" fmla="val 50000"/>
              <a:gd name="adj2" fmla="val 25000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en-US"/>
              <a:t>Practical</a:t>
            </a:r>
            <a:r>
              <a:rPr lang="en-US" altLang="en-US" b="1"/>
              <a:t>2</a:t>
            </a:r>
            <a:endParaRPr lang="en-US" altLang="en-US" b="1" i="1"/>
          </a:p>
        </p:txBody>
      </p:sp>
      <p:sp>
        <p:nvSpPr>
          <p:cNvPr id="23560" name="Text Box 8">
            <a:extLst>
              <a:ext uri="{FF2B5EF4-FFF2-40B4-BE49-F238E27FC236}">
                <a16:creationId xmlns:a16="http://schemas.microsoft.com/office/drawing/2014/main" id="{861E5772-DB2A-43F0-B8A1-3F98130620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4724400"/>
            <a:ext cx="75565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5400" b="1"/>
              <a:t>...</a:t>
            </a:r>
          </a:p>
        </p:txBody>
      </p:sp>
      <p:sp>
        <p:nvSpPr>
          <p:cNvPr id="23561" name="Line 9">
            <a:extLst>
              <a:ext uri="{FF2B5EF4-FFF2-40B4-BE49-F238E27FC236}">
                <a16:creationId xmlns:a16="http://schemas.microsoft.com/office/drawing/2014/main" id="{A8C63ED8-4EE9-4DCE-828A-95761F54693E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4876800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oval" w="med" len="med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ZA"/>
          </a:p>
        </p:txBody>
      </p:sp>
      <p:sp>
        <p:nvSpPr>
          <p:cNvPr id="23562" name="Line 10">
            <a:extLst>
              <a:ext uri="{FF2B5EF4-FFF2-40B4-BE49-F238E27FC236}">
                <a16:creationId xmlns:a16="http://schemas.microsoft.com/office/drawing/2014/main" id="{55C258F3-900F-4B92-9D7E-980424A58D56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5257800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oval" w="med" len="med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ZA"/>
          </a:p>
        </p:txBody>
      </p:sp>
      <p:sp>
        <p:nvSpPr>
          <p:cNvPr id="23563" name="Line 11">
            <a:extLst>
              <a:ext uri="{FF2B5EF4-FFF2-40B4-BE49-F238E27FC236}">
                <a16:creationId xmlns:a16="http://schemas.microsoft.com/office/drawing/2014/main" id="{65236C37-9D90-4497-BFA4-DE3A9C2CC505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5638800"/>
            <a:ext cx="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oval" w="med" len="med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ZA"/>
          </a:p>
        </p:txBody>
      </p:sp>
      <p:sp>
        <p:nvSpPr>
          <p:cNvPr id="23564" name="Rectangle 12">
            <a:extLst>
              <a:ext uri="{FF2B5EF4-FFF2-40B4-BE49-F238E27FC236}">
                <a16:creationId xmlns:a16="http://schemas.microsoft.com/office/drawing/2014/main" id="{7658F175-49F5-4FB1-9655-83CB5C49A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724400"/>
            <a:ext cx="152400" cy="1295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B86C2A-D6D4-42D2-8FFB-17C1F67E22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5334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039EE45C-7ADF-420B-8BCF-AB0481DE1C76}"/>
              </a:ext>
            </a:extLst>
          </p:cNvPr>
          <p:cNvSpPr/>
          <p:nvPr/>
        </p:nvSpPr>
        <p:spPr bwMode="auto">
          <a:xfrm>
            <a:off x="76200" y="152400"/>
            <a:ext cx="838200" cy="914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A9C76F-A564-4E72-8BB9-0B18465F0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27743-6023-416F-84DA-8C2E3D6E6951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24580" name="Rectangle 4">
            <a:extLst>
              <a:ext uri="{FF2B5EF4-FFF2-40B4-BE49-F238E27FC236}">
                <a16:creationId xmlns:a16="http://schemas.microsoft.com/office/drawing/2014/main" id="{008D8CEB-D6E5-49F9-9EA9-DF6FF8E96D2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1676400"/>
            <a:ext cx="7772400" cy="1470025"/>
          </a:xfrm>
        </p:spPr>
        <p:txBody>
          <a:bodyPr anchor="ctr"/>
          <a:lstStyle/>
          <a:p>
            <a:r>
              <a:rPr lang="en-US" altLang="en-US" sz="4400"/>
              <a:t>And </a:t>
            </a:r>
            <a:r>
              <a:rPr lang="en-US" altLang="en-US" sz="4400" b="1"/>
              <a:t>now</a:t>
            </a:r>
            <a:r>
              <a:rPr lang="en-US" altLang="en-US" sz="4400"/>
              <a:t>... </a:t>
            </a:r>
          </a:p>
        </p:txBody>
      </p:sp>
      <p:sp>
        <p:nvSpPr>
          <p:cNvPr id="24581" name="Rectangle 5">
            <a:extLst>
              <a:ext uri="{FF2B5EF4-FFF2-40B4-BE49-F238E27FC236}">
                <a16:creationId xmlns:a16="http://schemas.microsoft.com/office/drawing/2014/main" id="{1E9D87A0-7B24-45FE-8CB3-A10B58F0017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051175"/>
            <a:ext cx="6400800" cy="2359025"/>
          </a:xfrm>
        </p:spPr>
        <p:txBody>
          <a:bodyPr/>
          <a:lstStyle/>
          <a:p>
            <a:r>
              <a:rPr lang="en-US" altLang="en-US" sz="3600" b="1">
                <a:solidFill>
                  <a:srgbClr val="00B050"/>
                </a:solidFill>
              </a:rPr>
              <a:t>HAPPY</a:t>
            </a:r>
            <a:r>
              <a:rPr lang="en-US" altLang="en-US" sz="3600">
                <a:solidFill>
                  <a:srgbClr val="00B050"/>
                </a:solidFill>
              </a:rPr>
              <a:t> </a:t>
            </a:r>
            <a:r>
              <a:rPr lang="en-US" altLang="en-US" sz="3600" b="1">
                <a:solidFill>
                  <a:srgbClr val="00B050"/>
                </a:solidFill>
              </a:rPr>
              <a:t>CODING</a:t>
            </a:r>
            <a:r>
              <a:rPr lang="en-US" altLang="en-US" sz="3600"/>
              <a:t>!</a:t>
            </a:r>
          </a:p>
          <a:p>
            <a:r>
              <a:rPr lang="en-US" altLang="en-US" sz="8000">
                <a:sym typeface="Wingdings" panose="05000000000000000000" pitchFamily="2" charset="2"/>
              </a:rPr>
              <a:t></a:t>
            </a:r>
            <a:endParaRPr lang="en-US" altLang="en-US" sz="8000"/>
          </a:p>
        </p:txBody>
      </p:sp>
      <p:sp>
        <p:nvSpPr>
          <p:cNvPr id="24582" name="Text Box 6">
            <a:extLst>
              <a:ext uri="{FF2B5EF4-FFF2-40B4-BE49-F238E27FC236}">
                <a16:creationId xmlns:a16="http://schemas.microsoft.com/office/drawing/2014/main" id="{B2DC14E1-2B65-44AF-844E-95A95BAE50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5715000"/>
            <a:ext cx="3621504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altLang="en-US" b="1"/>
              <a:t>Note: </a:t>
            </a:r>
            <a:r>
              <a:rPr lang="en-US" altLang="en-US"/>
              <a:t>Plagiarism is </a:t>
            </a:r>
            <a:r>
              <a:rPr lang="en-US" altLang="en-US" i="1"/>
              <a:t>forbidden!</a:t>
            </a:r>
          </a:p>
          <a:p>
            <a:pPr algn="r"/>
            <a:r>
              <a:rPr lang="en-US" altLang="en-US"/>
              <a:t>Code sharing with other students </a:t>
            </a:r>
          </a:p>
          <a:p>
            <a:pPr algn="r"/>
            <a:r>
              <a:rPr lang="en-US" altLang="en-US"/>
              <a:t>is also </a:t>
            </a:r>
            <a:r>
              <a:rPr lang="en-US" altLang="en-US" i="1"/>
              <a:t>not allowed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57F221F-C435-4986-BA4A-D95F2D8551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3048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3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8BF1487E-D907-423C-BE18-67BD0CFE6E8A}"/>
              </a:ext>
            </a:extLst>
          </p:cNvPr>
          <p:cNvSpPr/>
          <p:nvPr/>
        </p:nvSpPr>
        <p:spPr bwMode="auto">
          <a:xfrm>
            <a:off x="152400" y="5257800"/>
            <a:ext cx="914400" cy="914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69AD60B-6DA3-42B8-935E-64766C3BC646}"/>
              </a:ext>
            </a:extLst>
          </p:cNvPr>
          <p:cNvSpPr/>
          <p:nvPr/>
        </p:nvSpPr>
        <p:spPr bwMode="auto">
          <a:xfrm>
            <a:off x="533400" y="381000"/>
            <a:ext cx="914400" cy="914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AA16C11-BD73-4213-B6DD-FDFD27EC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4371C-F949-4062-BF9E-58229B88718F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CF2E6B9D-2F20-43A1-B381-036385069D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/>
              <a:t>Preliminaries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D853DE8A-3937-463E-AE33-7E268C46F2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5029200"/>
          </a:xfrm>
        </p:spPr>
        <p:txBody>
          <a:bodyPr/>
          <a:lstStyle/>
          <a:p>
            <a:r>
              <a:rPr lang="en-US" altLang="en-US" sz="2800"/>
              <a:t>Throughout this specification, </a:t>
            </a:r>
            <a:r>
              <a:rPr lang="en-US" altLang="en-US" sz="2800" b="1">
                <a:solidFill>
                  <a:srgbClr val="3333FF"/>
                </a:solidFill>
              </a:rPr>
              <a:t>bold blue</a:t>
            </a:r>
            <a:r>
              <a:rPr lang="en-US" altLang="en-US" sz="2800"/>
              <a:t> will be used to indicate the </a:t>
            </a:r>
            <a:r>
              <a:rPr lang="el-GR" altLang="en-US" sz="2800" b="1">
                <a:solidFill>
                  <a:srgbClr val="3333FF"/>
                </a:solidFill>
                <a:cs typeface="Arial" panose="020B0604020202020204" pitchFamily="34" charset="0"/>
              </a:rPr>
              <a:t>Σ</a:t>
            </a:r>
            <a:r>
              <a:rPr lang="en-US" altLang="en-US" sz="2800" b="1">
                <a:solidFill>
                  <a:srgbClr val="3333FF"/>
                </a:solidFill>
                <a:cs typeface="Arial" panose="020B0604020202020204" pitchFamily="34" charset="0"/>
              </a:rPr>
              <a:t>-</a:t>
            </a:r>
            <a:r>
              <a:rPr lang="en-US" altLang="en-US" sz="2800">
                <a:solidFill>
                  <a:srgbClr val="3333FF"/>
                </a:solidFill>
                <a:cs typeface="Arial" panose="020B0604020202020204" pitchFamily="34" charset="0"/>
              </a:rPr>
              <a:t>symbols</a:t>
            </a:r>
            <a:r>
              <a:rPr lang="en-US" altLang="en-US" sz="2800">
                <a:cs typeface="Arial" panose="020B0604020202020204" pitchFamily="34" charset="0"/>
              </a:rPr>
              <a:t> </a:t>
            </a:r>
            <a:r>
              <a:rPr lang="en-US" altLang="en-US" sz="2800" i="1">
                <a:cs typeface="Arial" panose="020B0604020202020204" pitchFamily="34" charset="0"/>
              </a:rPr>
              <a:t>which your lexer software must deal with</a:t>
            </a:r>
            <a:r>
              <a:rPr lang="en-US" altLang="en-US" sz="2800">
                <a:cs typeface="Arial" panose="020B0604020202020204" pitchFamily="34" charset="0"/>
              </a:rPr>
              <a:t>.</a:t>
            </a:r>
          </a:p>
          <a:p>
            <a:r>
              <a:rPr lang="en-US" altLang="en-US" sz="2800">
                <a:cs typeface="Arial" panose="020B0604020202020204" pitchFamily="34" charset="0"/>
              </a:rPr>
              <a:t>Text in normal black font describes and explains the tasks of this assignment.</a:t>
            </a:r>
          </a:p>
          <a:p>
            <a:r>
              <a:rPr lang="en-US" altLang="en-US" sz="2800">
                <a:cs typeface="Arial" panose="020B0604020202020204" pitchFamily="34" charset="0"/>
              </a:rPr>
              <a:t>Throughout this specification document, the two following symbols will be used for the </a:t>
            </a:r>
            <a:r>
              <a:rPr lang="en-US" altLang="en-US" sz="2800" b="1" i="1">
                <a:cs typeface="Arial" panose="020B0604020202020204" pitchFamily="34" charset="0"/>
              </a:rPr>
              <a:t>invisible characters</a:t>
            </a:r>
            <a:r>
              <a:rPr lang="en-US" altLang="en-US" sz="2800">
                <a:cs typeface="Arial" panose="020B0604020202020204" pitchFamily="34" charset="0"/>
              </a:rPr>
              <a:t> on the keyboard:</a:t>
            </a:r>
          </a:p>
          <a:p>
            <a:pPr lvl="1">
              <a:buFontTx/>
              <a:buNone/>
            </a:pPr>
            <a:r>
              <a:rPr lang="en-US" altLang="en-US" sz="2400" b="1">
                <a:solidFill>
                  <a:srgbClr val="3333FF"/>
                </a:solidFill>
                <a:cs typeface="Arial" panose="020B0604020202020204" pitchFamily="34" charset="0"/>
              </a:rPr>
              <a:t>	□  </a:t>
            </a:r>
            <a:r>
              <a:rPr lang="en-US" altLang="en-US" sz="2400">
                <a:cs typeface="Arial" panose="020B0604020202020204" pitchFamily="34" charset="0"/>
              </a:rPr>
              <a:t>for the </a:t>
            </a:r>
            <a:r>
              <a:rPr lang="en-US" altLang="en-US" sz="2400" i="1">
                <a:cs typeface="Arial" panose="020B0604020202020204" pitchFamily="34" charset="0"/>
              </a:rPr>
              <a:t>blank_space</a:t>
            </a:r>
            <a:r>
              <a:rPr lang="en-US" altLang="en-US" sz="2400">
                <a:cs typeface="Arial" panose="020B0604020202020204" pitchFamily="34" charset="0"/>
              </a:rPr>
              <a:t> key,</a:t>
            </a:r>
          </a:p>
          <a:p>
            <a:pPr lvl="1">
              <a:buFontTx/>
              <a:buNone/>
            </a:pPr>
            <a:r>
              <a:rPr lang="en-US" altLang="en-US" sz="2400">
                <a:cs typeface="Arial" panose="020B0604020202020204" pitchFamily="34" charset="0"/>
              </a:rPr>
              <a:t>	</a:t>
            </a:r>
            <a:r>
              <a:rPr lang="en-US" altLang="en-US" sz="2400" b="1">
                <a:solidFill>
                  <a:srgbClr val="3333FF"/>
                </a:solidFill>
                <a:cs typeface="Arial" panose="020B0604020202020204" pitchFamily="34" charset="0"/>
              </a:rPr>
              <a:t>#  </a:t>
            </a:r>
            <a:r>
              <a:rPr lang="en-US" altLang="en-US" sz="2400">
                <a:cs typeface="Arial" panose="020B0604020202020204" pitchFamily="34" charset="0"/>
              </a:rPr>
              <a:t>for the </a:t>
            </a:r>
            <a:r>
              <a:rPr lang="en-US" altLang="en-US" sz="2400" i="1">
                <a:cs typeface="Arial" panose="020B0604020202020204" pitchFamily="34" charset="0"/>
              </a:rPr>
              <a:t>return_enter </a:t>
            </a:r>
            <a:r>
              <a:rPr lang="en-US" altLang="en-US" sz="2400">
                <a:cs typeface="Arial" panose="020B0604020202020204" pitchFamily="34" charset="0"/>
              </a:rPr>
              <a:t>key (at the end of a text line).</a:t>
            </a:r>
            <a:endParaRPr lang="el-GR" altLang="en-US" sz="2400">
              <a:cs typeface="Arial" panose="020B0604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90D6131-5BC9-44EE-8AAE-69C9457949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5800" y="533400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87A4D30-C8D1-4C81-B69F-5E433A5C42D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1000" y="5410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72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10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ECA4A114-E9E5-4975-A114-340FE18813DD}"/>
              </a:ext>
            </a:extLst>
          </p:cNvPr>
          <p:cNvSpPr/>
          <p:nvPr/>
        </p:nvSpPr>
        <p:spPr bwMode="auto">
          <a:xfrm>
            <a:off x="152400" y="3124200"/>
            <a:ext cx="838200" cy="914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485D59A-CB7B-4F57-8F65-03B3D4792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B214F-E259-46FA-BB4E-89A677188B20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7170" name="Rectangle 2">
            <a:extLst>
              <a:ext uri="{FF2B5EF4-FFF2-40B4-BE49-F238E27FC236}">
                <a16:creationId xmlns:a16="http://schemas.microsoft.com/office/drawing/2014/main" id="{43FBC8B8-BD0C-460F-B93C-59DB9EB361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274638"/>
            <a:ext cx="8686800" cy="1143000"/>
          </a:xfrm>
          <a:noFill/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 sz="3600"/>
              <a:t>Students’ Programming Language: </a:t>
            </a:r>
            <a:r>
              <a:rPr lang="en-US" altLang="en-US" sz="3600" b="1" i="1"/>
              <a:t>SPL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87EF297F-0A5F-43A8-BC98-290D7F1D94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In this project we will deal with </a:t>
            </a:r>
            <a:r>
              <a:rPr lang="en-US" altLang="en-US" b="1" i="1"/>
              <a:t>SPL</a:t>
            </a:r>
            <a:r>
              <a:rPr lang="en-US" altLang="en-US"/>
              <a:t>, which your professor has “made” for you, for educational purposes.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solidFill>
                  <a:srgbClr val="FF0000"/>
                </a:solidFill>
              </a:rPr>
              <a:t>In P1 (this specification) we will deal with the </a:t>
            </a:r>
            <a:r>
              <a:rPr lang="en-US" altLang="en-US" b="1" i="1">
                <a:solidFill>
                  <a:srgbClr val="FF0000"/>
                </a:solidFill>
              </a:rPr>
              <a:t>lexical analysis</a:t>
            </a:r>
            <a:r>
              <a:rPr lang="en-US" altLang="en-US">
                <a:solidFill>
                  <a:srgbClr val="FF0000"/>
                </a:solidFill>
              </a:rPr>
              <a:t> of </a:t>
            </a:r>
            <a:r>
              <a:rPr lang="en-US" altLang="en-US" b="1" i="1">
                <a:solidFill>
                  <a:srgbClr val="FF0000"/>
                </a:solidFill>
              </a:rPr>
              <a:t>SPL</a:t>
            </a:r>
            <a:r>
              <a:rPr lang="en-US" altLang="en-US">
                <a:solidFill>
                  <a:srgbClr val="FF0000"/>
                </a:solidFill>
              </a:rPr>
              <a:t>.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In P2 (later) we will deal with the syntax analysis (grammar and parsing) of </a:t>
            </a:r>
            <a:r>
              <a:rPr lang="en-US" altLang="en-US" b="1" i="1"/>
              <a:t>SPL</a:t>
            </a:r>
            <a:r>
              <a:rPr lang="en-US" altLang="en-US"/>
              <a:t>.</a:t>
            </a:r>
          </a:p>
          <a:p>
            <a:pPr>
              <a:lnSpc>
                <a:spcPct val="90000"/>
              </a:lnSpc>
            </a:pPr>
            <a:r>
              <a:rPr lang="en-US" altLang="en-US"/>
              <a:t>On the following slides,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The </a:t>
            </a:r>
            <a:r>
              <a:rPr lang="en-US" altLang="en-US" i="1"/>
              <a:t>admissible words </a:t>
            </a:r>
            <a:r>
              <a:rPr lang="en-US" altLang="en-US"/>
              <a:t>of </a:t>
            </a:r>
            <a:r>
              <a:rPr lang="en-US" altLang="en-US" b="1" i="1"/>
              <a:t>SPL </a:t>
            </a:r>
            <a:r>
              <a:rPr lang="en-US" altLang="en-US"/>
              <a:t>will be given,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and your assignment task will be stipulated.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FC6841A-A379-421A-BD8F-9A329D5302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" y="32766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FA926482-5EC3-4E91-B297-EF836E44D6AB}"/>
              </a:ext>
            </a:extLst>
          </p:cNvPr>
          <p:cNvSpPr/>
          <p:nvPr/>
        </p:nvSpPr>
        <p:spPr bwMode="auto">
          <a:xfrm>
            <a:off x="762000" y="4876800"/>
            <a:ext cx="838200" cy="9906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F2D5089-BA17-44A1-9F48-3256E9BBB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6F2BB-D7B8-4B4C-A878-F9C01A385EA5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8196" name="Rectangle 4">
            <a:extLst>
              <a:ext uri="{FF2B5EF4-FFF2-40B4-BE49-F238E27FC236}">
                <a16:creationId xmlns:a16="http://schemas.microsoft.com/office/drawing/2014/main" id="{94411A12-36E3-40CD-8FAB-A4F528DA359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362200"/>
            <a:ext cx="7772400" cy="1470025"/>
          </a:xfrm>
        </p:spPr>
        <p:txBody>
          <a:bodyPr anchor="ctr"/>
          <a:lstStyle/>
          <a:p>
            <a:r>
              <a:rPr lang="en-US" altLang="en-US" sz="4400"/>
              <a:t>Admissible Words</a:t>
            </a:r>
            <a:br>
              <a:rPr lang="en-US" altLang="en-US" sz="4400"/>
            </a:br>
            <a:r>
              <a:rPr lang="en-US" altLang="en-US" sz="4400"/>
              <a:t>(vocabulary)</a:t>
            </a:r>
          </a:p>
        </p:txBody>
      </p:sp>
      <p:sp>
        <p:nvSpPr>
          <p:cNvPr id="8197" name="Rectangle 5">
            <a:extLst>
              <a:ext uri="{FF2B5EF4-FFF2-40B4-BE49-F238E27FC236}">
                <a16:creationId xmlns:a16="http://schemas.microsoft.com/office/drawing/2014/main" id="{3375176F-6C16-48BF-9BA4-24432E5B055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 lang="en-US" altLang="en-US" sz="3200"/>
              <a:t>of </a:t>
            </a:r>
            <a:r>
              <a:rPr lang="en-US" altLang="en-US" sz="3200" b="1" i="1"/>
              <a:t>SPL</a:t>
            </a:r>
          </a:p>
        </p:txBody>
      </p:sp>
      <p:sp>
        <p:nvSpPr>
          <p:cNvPr id="8198" name="Oval 6">
            <a:extLst>
              <a:ext uri="{FF2B5EF4-FFF2-40B4-BE49-F238E27FC236}">
                <a16:creationId xmlns:a16="http://schemas.microsoft.com/office/drawing/2014/main" id="{105A0CB7-6F3D-4B26-9282-D0863B7890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1676400"/>
            <a:ext cx="6019800" cy="3429000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6E555F7-DE54-421F-ADCF-9D90129421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51054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A8DC485A-8923-4FFC-B36C-7418A63DDD02}"/>
              </a:ext>
            </a:extLst>
          </p:cNvPr>
          <p:cNvSpPr/>
          <p:nvPr/>
        </p:nvSpPr>
        <p:spPr bwMode="auto">
          <a:xfrm>
            <a:off x="7620000" y="3962400"/>
            <a:ext cx="914400" cy="1143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B0E3FC6-EC0A-44EC-9593-47E87029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78EEF0-834F-4B4A-94B3-9473ED92249A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E934D574-27AC-418C-9B34-F0956F09B0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381000"/>
            <a:ext cx="8229600" cy="6248400"/>
          </a:xfrm>
        </p:spPr>
        <p:txBody>
          <a:bodyPr/>
          <a:lstStyle/>
          <a:p>
            <a:r>
              <a:rPr lang="en-US" altLang="en-US" b="1"/>
              <a:t>Comparison</a:t>
            </a:r>
            <a:r>
              <a:rPr lang="en-US" altLang="en-US"/>
              <a:t> symbols: </a:t>
            </a:r>
            <a:r>
              <a:rPr lang="en-US" altLang="en-US" b="1">
                <a:solidFill>
                  <a:srgbClr val="3333FF"/>
                </a:solidFill>
              </a:rPr>
              <a:t>eq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&lt;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&gt;</a:t>
            </a:r>
          </a:p>
          <a:p>
            <a:pPr lvl="1"/>
            <a:r>
              <a:rPr lang="en-US" altLang="en-US" u="sng"/>
              <a:t>Note</a:t>
            </a:r>
            <a:r>
              <a:rPr lang="en-US" altLang="en-US"/>
              <a:t>: </a:t>
            </a:r>
            <a:r>
              <a:rPr lang="en-US" altLang="en-US" b="1">
                <a:solidFill>
                  <a:srgbClr val="3333FF"/>
                </a:solidFill>
              </a:rPr>
              <a:t>eq</a:t>
            </a:r>
            <a:r>
              <a:rPr lang="en-US" altLang="en-US"/>
              <a:t> </a:t>
            </a:r>
            <a:r>
              <a:rPr lang="en-US" altLang="en-US">
                <a:solidFill>
                  <a:srgbClr val="FF0000"/>
                </a:solidFill>
              </a:rPr>
              <a:t>may </a:t>
            </a:r>
            <a:r>
              <a:rPr lang="en-US" altLang="en-US" i="1">
                <a:solidFill>
                  <a:srgbClr val="FF0000"/>
                </a:solidFill>
              </a:rPr>
              <a:t>not be used as variable name</a:t>
            </a:r>
          </a:p>
          <a:p>
            <a:r>
              <a:rPr lang="en-US" altLang="en-US" b="1"/>
              <a:t>Boolean </a:t>
            </a:r>
            <a:r>
              <a:rPr lang="en-US" altLang="en-US"/>
              <a:t>operators: </a:t>
            </a:r>
            <a:r>
              <a:rPr lang="en-US" altLang="en-US" b="1">
                <a:solidFill>
                  <a:srgbClr val="3333FF"/>
                </a:solidFill>
              </a:rPr>
              <a:t>and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or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not</a:t>
            </a:r>
          </a:p>
          <a:p>
            <a:pPr lvl="1"/>
            <a:r>
              <a:rPr lang="en-US" altLang="en-US" u="sng"/>
              <a:t>Note</a:t>
            </a:r>
            <a:r>
              <a:rPr lang="en-US" altLang="en-US"/>
              <a:t>: </a:t>
            </a:r>
            <a:r>
              <a:rPr lang="en-US" altLang="en-US">
                <a:solidFill>
                  <a:srgbClr val="FF0000"/>
                </a:solidFill>
              </a:rPr>
              <a:t>may </a:t>
            </a:r>
            <a:r>
              <a:rPr lang="en-US" altLang="en-US" i="1">
                <a:solidFill>
                  <a:srgbClr val="FF0000"/>
                </a:solidFill>
              </a:rPr>
              <a:t>not be used as variable names </a:t>
            </a:r>
          </a:p>
          <a:p>
            <a:r>
              <a:rPr lang="en-US" altLang="en-US" b="1"/>
              <a:t>Number</a:t>
            </a:r>
            <a:r>
              <a:rPr lang="en-US" altLang="en-US"/>
              <a:t> operators: </a:t>
            </a:r>
            <a:r>
              <a:rPr lang="en-US" altLang="en-US" b="1">
                <a:solidFill>
                  <a:srgbClr val="3333FF"/>
                </a:solidFill>
              </a:rPr>
              <a:t>add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sub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mult</a:t>
            </a:r>
          </a:p>
          <a:p>
            <a:pPr lvl="1"/>
            <a:r>
              <a:rPr lang="en-US" altLang="en-US" u="sng"/>
              <a:t>Note</a:t>
            </a:r>
            <a:r>
              <a:rPr lang="en-US" altLang="en-US"/>
              <a:t>: </a:t>
            </a:r>
            <a:r>
              <a:rPr lang="en-US" altLang="en-US">
                <a:solidFill>
                  <a:srgbClr val="FF0000"/>
                </a:solidFill>
              </a:rPr>
              <a:t>may </a:t>
            </a:r>
            <a:r>
              <a:rPr lang="en-US" altLang="en-US" i="1">
                <a:solidFill>
                  <a:srgbClr val="FF0000"/>
                </a:solidFill>
              </a:rPr>
              <a:t>not be used as variable names</a:t>
            </a:r>
          </a:p>
          <a:p>
            <a:r>
              <a:rPr lang="en-US" altLang="en-US" b="1"/>
              <a:t>String</a:t>
            </a:r>
            <a:r>
              <a:rPr lang="en-US" altLang="en-US"/>
              <a:t> indicators: </a:t>
            </a:r>
            <a:r>
              <a:rPr lang="en-US" altLang="en-US" b="1">
                <a:solidFill>
                  <a:srgbClr val="3333FF"/>
                </a:solidFill>
              </a:rPr>
              <a:t>“ </a:t>
            </a:r>
            <a:r>
              <a:rPr lang="en-US" altLang="en-US"/>
              <a:t>, </a:t>
            </a:r>
            <a:r>
              <a:rPr lang="en-US" altLang="en-US" b="1">
                <a:solidFill>
                  <a:srgbClr val="3333FF"/>
                </a:solidFill>
              </a:rPr>
              <a:t>”</a:t>
            </a:r>
          </a:p>
          <a:p>
            <a:r>
              <a:rPr lang="en-US" altLang="en-US" b="1"/>
              <a:t>Separator </a:t>
            </a:r>
            <a:r>
              <a:rPr lang="en-US" altLang="en-US"/>
              <a:t>symbols: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</a:t>
            </a:r>
            <a:r>
              <a:rPr lang="en-US" altLang="en-US">
                <a:cs typeface="Arial" panose="020B0604020202020204" pitchFamily="34" charset="0"/>
              </a:rPr>
              <a:t> ,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#</a:t>
            </a:r>
          </a:p>
          <a:p>
            <a:pPr lvl="1"/>
            <a:r>
              <a:rPr lang="en-US" altLang="en-US" u="sng">
                <a:cs typeface="Arial" panose="020B0604020202020204" pitchFamily="34" charset="0"/>
              </a:rPr>
              <a:t>Note</a:t>
            </a:r>
            <a:r>
              <a:rPr lang="en-US" altLang="en-US">
                <a:cs typeface="Arial" panose="020B0604020202020204" pitchFamily="34" charset="0"/>
              </a:rPr>
              <a:t>: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see slide 2 for their explanation</a:t>
            </a:r>
          </a:p>
          <a:p>
            <a:r>
              <a:rPr lang="en-US" altLang="en-US" b="1">
                <a:cs typeface="Arial" panose="020B0604020202020204" pitchFamily="34" charset="0"/>
              </a:rPr>
              <a:t>Grouping</a:t>
            </a:r>
            <a:r>
              <a:rPr lang="en-US" altLang="en-US">
                <a:cs typeface="Arial" panose="020B0604020202020204" pitchFamily="34" charset="0"/>
              </a:rPr>
              <a:t> symbols: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(</a:t>
            </a:r>
            <a:r>
              <a:rPr lang="en-US" altLang="en-US">
                <a:cs typeface="Arial" panose="020B0604020202020204" pitchFamily="34" charset="0"/>
              </a:rPr>
              <a:t> ,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)</a:t>
            </a:r>
            <a:r>
              <a:rPr lang="en-US" altLang="en-US">
                <a:cs typeface="Arial" panose="020B0604020202020204" pitchFamily="34" charset="0"/>
              </a:rPr>
              <a:t> ,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{</a:t>
            </a:r>
            <a:r>
              <a:rPr lang="en-US" altLang="en-US">
                <a:cs typeface="Arial" panose="020B0604020202020204" pitchFamily="34" charset="0"/>
              </a:rPr>
              <a:t> ,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}</a:t>
            </a:r>
            <a:r>
              <a:rPr lang="en-US" altLang="en-US">
                <a:cs typeface="Arial" panose="020B0604020202020204" pitchFamily="34" charset="0"/>
              </a:rPr>
              <a:t> , </a:t>
            </a:r>
            <a:r>
              <a:rPr lang="en-US" altLang="en-US" sz="3600" b="1">
                <a:solidFill>
                  <a:srgbClr val="3333FF"/>
                </a:solidFill>
                <a:cs typeface="Arial" panose="020B0604020202020204" pitchFamily="34" charset="0"/>
              </a:rPr>
              <a:t>, </a:t>
            </a:r>
            <a:r>
              <a:rPr lang="en-US" altLang="en-US">
                <a:cs typeface="Arial" panose="020B0604020202020204" pitchFamily="34" charset="0"/>
              </a:rPr>
              <a:t>,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;</a:t>
            </a:r>
          </a:p>
          <a:p>
            <a:r>
              <a:rPr lang="en-US" altLang="en-US" b="1">
                <a:cs typeface="Arial" panose="020B0604020202020204" pitchFamily="34" charset="0"/>
              </a:rPr>
              <a:t>Assignment</a:t>
            </a:r>
            <a:r>
              <a:rPr lang="en-US" altLang="en-US">
                <a:cs typeface="Arial" panose="020B0604020202020204" pitchFamily="34" charset="0"/>
              </a:rPr>
              <a:t> operator: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=</a:t>
            </a:r>
            <a:endParaRPr lang="en-US" altLang="en-US" b="1">
              <a:solidFill>
                <a:srgbClr val="3333FF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D7E0E3A-D103-401B-A929-0B2831F715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72400" y="4267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D595A3FB-5E9F-4C3C-80AF-0E6B2A994D2C}"/>
              </a:ext>
            </a:extLst>
          </p:cNvPr>
          <p:cNvSpPr/>
          <p:nvPr/>
        </p:nvSpPr>
        <p:spPr bwMode="auto">
          <a:xfrm>
            <a:off x="457200" y="5410200"/>
            <a:ext cx="838200" cy="9144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F3CEFA6-CEEF-4B7E-8BD9-7A0B63F5E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AA666-548D-4503-B895-B02496EC2580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151B740F-0CC5-4E7F-AA10-C7CBE72DF3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/>
              <a:t>Control structure</a:t>
            </a:r>
            <a:r>
              <a:rPr lang="en-US" altLang="en-US"/>
              <a:t>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/>
              <a:t>	keywords: </a:t>
            </a:r>
            <a:r>
              <a:rPr lang="en-US" altLang="en-US" b="1">
                <a:solidFill>
                  <a:srgbClr val="3333FF"/>
                </a:solidFill>
              </a:rPr>
              <a:t>if</a:t>
            </a:r>
            <a:r>
              <a:rPr lang="en-US" altLang="en-US"/>
              <a:t>, </a:t>
            </a:r>
            <a:r>
              <a:rPr lang="en-US" altLang="en-US" b="1">
                <a:solidFill>
                  <a:srgbClr val="3333FF"/>
                </a:solidFill>
              </a:rPr>
              <a:t>then</a:t>
            </a:r>
            <a:r>
              <a:rPr lang="en-US" altLang="en-US"/>
              <a:t>, </a:t>
            </a:r>
            <a:r>
              <a:rPr lang="en-US" altLang="en-US" b="1">
                <a:solidFill>
                  <a:srgbClr val="3333FF"/>
                </a:solidFill>
              </a:rPr>
              <a:t>else</a:t>
            </a:r>
            <a:r>
              <a:rPr lang="en-US" altLang="en-US"/>
              <a:t>, </a:t>
            </a:r>
            <a:r>
              <a:rPr lang="en-US" altLang="en-US" b="1">
                <a:solidFill>
                  <a:srgbClr val="3333FF"/>
                </a:solidFill>
              </a:rPr>
              <a:t>while</a:t>
            </a:r>
            <a:r>
              <a:rPr lang="en-US" altLang="en-US"/>
              <a:t>, </a:t>
            </a:r>
            <a:r>
              <a:rPr lang="en-US" altLang="en-US" b="1">
                <a:solidFill>
                  <a:srgbClr val="3333FF"/>
                </a:solidFill>
              </a:rPr>
              <a:t>for</a:t>
            </a:r>
          </a:p>
          <a:p>
            <a:pPr lvl="1">
              <a:lnSpc>
                <a:spcPct val="90000"/>
              </a:lnSpc>
            </a:pPr>
            <a:r>
              <a:rPr lang="en-US" altLang="en-US" u="sng"/>
              <a:t>Note</a:t>
            </a:r>
            <a:r>
              <a:rPr lang="en-US" altLang="en-US"/>
              <a:t>: </a:t>
            </a:r>
            <a:r>
              <a:rPr lang="en-US" altLang="en-US">
                <a:solidFill>
                  <a:srgbClr val="FF0000"/>
                </a:solidFill>
              </a:rPr>
              <a:t>may </a:t>
            </a:r>
            <a:r>
              <a:rPr lang="en-US" altLang="en-US" i="1">
                <a:solidFill>
                  <a:srgbClr val="FF0000"/>
                </a:solidFill>
              </a:rPr>
              <a:t>not be used as variable names</a:t>
            </a:r>
          </a:p>
          <a:p>
            <a:pPr>
              <a:lnSpc>
                <a:spcPct val="90000"/>
              </a:lnSpc>
            </a:pPr>
            <a:r>
              <a:rPr lang="en-US" altLang="en-US" b="1"/>
              <a:t>I/O </a:t>
            </a:r>
            <a:r>
              <a:rPr lang="en-US" altLang="en-US"/>
              <a:t>commands: </a:t>
            </a:r>
            <a:r>
              <a:rPr lang="en-US" altLang="en-US" b="1">
                <a:solidFill>
                  <a:srgbClr val="3333FF"/>
                </a:solidFill>
              </a:rPr>
              <a:t>input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output</a:t>
            </a:r>
          </a:p>
          <a:p>
            <a:pPr lvl="1">
              <a:lnSpc>
                <a:spcPct val="90000"/>
              </a:lnSpc>
            </a:pPr>
            <a:r>
              <a:rPr lang="en-US" altLang="en-US" u="sng"/>
              <a:t>Note</a:t>
            </a:r>
            <a:r>
              <a:rPr lang="en-US" altLang="en-US"/>
              <a:t>: </a:t>
            </a:r>
            <a:r>
              <a:rPr lang="en-US" altLang="en-US">
                <a:solidFill>
                  <a:srgbClr val="FF0000"/>
                </a:solidFill>
              </a:rPr>
              <a:t>may </a:t>
            </a:r>
            <a:r>
              <a:rPr lang="en-US" altLang="en-US" i="1">
                <a:solidFill>
                  <a:srgbClr val="FF0000"/>
                </a:solidFill>
              </a:rPr>
              <a:t>not be used as variable names</a:t>
            </a:r>
          </a:p>
          <a:p>
            <a:pPr>
              <a:lnSpc>
                <a:spcPct val="90000"/>
              </a:lnSpc>
            </a:pPr>
            <a:r>
              <a:rPr lang="en-US" altLang="en-US"/>
              <a:t>Special command: </a:t>
            </a:r>
            <a:r>
              <a:rPr lang="en-US" altLang="en-US" b="1">
                <a:solidFill>
                  <a:srgbClr val="3333FF"/>
                </a:solidFill>
              </a:rPr>
              <a:t>halt</a:t>
            </a:r>
          </a:p>
          <a:p>
            <a:pPr lvl="1">
              <a:lnSpc>
                <a:spcPct val="90000"/>
              </a:lnSpc>
            </a:pPr>
            <a:r>
              <a:rPr lang="en-US" altLang="en-US" u="sng"/>
              <a:t>Note</a:t>
            </a:r>
            <a:r>
              <a:rPr lang="en-US" altLang="en-US"/>
              <a:t>: </a:t>
            </a:r>
            <a:r>
              <a:rPr lang="en-US" altLang="en-US">
                <a:solidFill>
                  <a:srgbClr val="FF0000"/>
                </a:solidFill>
              </a:rPr>
              <a:t>may </a:t>
            </a:r>
            <a:r>
              <a:rPr lang="en-US" altLang="en-US" i="1">
                <a:solidFill>
                  <a:srgbClr val="FF0000"/>
                </a:solidFill>
              </a:rPr>
              <a:t>not be used as variable name</a:t>
            </a:r>
            <a:endParaRPr lang="en-US" altLang="en-US" b="1">
              <a:solidFill>
                <a:srgbClr val="3333FF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US" b="1"/>
              <a:t>Procedure definition</a:t>
            </a:r>
            <a:r>
              <a:rPr lang="en-US" altLang="en-US"/>
              <a:t> keyword: </a:t>
            </a:r>
            <a:r>
              <a:rPr lang="en-US" altLang="en-US" b="1">
                <a:solidFill>
                  <a:srgbClr val="3333FF"/>
                </a:solidFill>
              </a:rPr>
              <a:t>proc</a:t>
            </a:r>
          </a:p>
          <a:p>
            <a:pPr lvl="1">
              <a:lnSpc>
                <a:spcPct val="90000"/>
              </a:lnSpc>
            </a:pPr>
            <a:r>
              <a:rPr lang="en-US" altLang="en-US" u="sng"/>
              <a:t>Note</a:t>
            </a:r>
            <a:r>
              <a:rPr lang="en-US" altLang="en-US"/>
              <a:t>: </a:t>
            </a:r>
            <a:r>
              <a:rPr lang="en-US" altLang="en-US">
                <a:solidFill>
                  <a:srgbClr val="FF0000"/>
                </a:solidFill>
              </a:rPr>
              <a:t>may </a:t>
            </a:r>
            <a:r>
              <a:rPr lang="en-US" altLang="en-US" i="1">
                <a:solidFill>
                  <a:srgbClr val="FF0000"/>
                </a:solidFill>
              </a:rPr>
              <a:t>not be used as variable name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DBA6C81-DD1A-4760-B430-4CF56F9554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55626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2BF8746F-E1A0-4F7A-91C2-5B67125C9FBA}"/>
              </a:ext>
            </a:extLst>
          </p:cNvPr>
          <p:cNvSpPr/>
          <p:nvPr/>
        </p:nvSpPr>
        <p:spPr bwMode="auto">
          <a:xfrm>
            <a:off x="228600" y="5486400"/>
            <a:ext cx="914400" cy="9906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9C0A38E-EAE5-4EB9-8A97-AD65EFB1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74C5-6A7A-41BF-B6C5-2A71EB766B0D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58FA6060-B7A2-49A8-A2A9-898AF1A2C0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533400"/>
            <a:ext cx="8229600" cy="6019800"/>
          </a:xfrm>
        </p:spPr>
        <p:txBody>
          <a:bodyPr/>
          <a:lstStyle/>
          <a:p>
            <a:r>
              <a:rPr lang="en-US" altLang="en-US" b="1"/>
              <a:t>Integer</a:t>
            </a:r>
            <a:r>
              <a:rPr lang="en-US" altLang="en-US"/>
              <a:t> Numbers in </a:t>
            </a:r>
            <a:r>
              <a:rPr lang="en-US" altLang="en-US" b="1" i="1"/>
              <a:t>SPL</a:t>
            </a:r>
            <a:r>
              <a:rPr lang="en-US" altLang="en-US"/>
              <a:t> are characterised by the following </a:t>
            </a:r>
            <a:r>
              <a:rPr lang="en-US" altLang="en-US">
                <a:solidFill>
                  <a:srgbClr val="FF0000"/>
                </a:solidFill>
              </a:rPr>
              <a:t>regular expression</a:t>
            </a:r>
            <a:r>
              <a:rPr lang="en-US" altLang="en-US"/>
              <a:t>:</a:t>
            </a:r>
          </a:p>
          <a:p>
            <a:endParaRPr lang="en-US" altLang="en-US"/>
          </a:p>
          <a:p>
            <a:pPr algn="ctr">
              <a:buFontTx/>
              <a:buNone/>
            </a:pPr>
            <a:r>
              <a:rPr lang="en-US" altLang="en-US">
                <a:cs typeface="Arial" panose="020B0604020202020204" pitchFamily="34" charset="0"/>
              </a:rPr>
              <a:t>(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0</a:t>
            </a:r>
            <a:r>
              <a:rPr lang="en-US" altLang="en-US">
                <a:cs typeface="Arial" panose="020B0604020202020204" pitchFamily="34" charset="0"/>
              </a:rPr>
              <a:t>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|</a:t>
            </a:r>
            <a:r>
              <a:rPr lang="en-US" altLang="en-US">
                <a:cs typeface="Arial" panose="020B0604020202020204" pitchFamily="34" charset="0"/>
              </a:rPr>
              <a:t> ((</a:t>
            </a:r>
            <a:r>
              <a:rPr lang="en-US" altLang="en-US">
                <a:solidFill>
                  <a:srgbClr val="00B050"/>
                </a:solidFill>
                <a:cs typeface="Arial" panose="020B0604020202020204" pitchFamily="34" charset="0"/>
              </a:rPr>
              <a:t>D</a:t>
            </a:r>
            <a:r>
              <a:rPr lang="en-US" altLang="en-US" sz="1600" i="1">
                <a:solidFill>
                  <a:srgbClr val="00B050"/>
                </a:solidFill>
                <a:cs typeface="Arial" panose="020B0604020202020204" pitchFamily="34" charset="0"/>
              </a:rPr>
              <a:t>pos</a:t>
            </a:r>
            <a:r>
              <a:rPr lang="en-US" altLang="en-US">
                <a:cs typeface="Arial" panose="020B0604020202020204" pitchFamily="34" charset="0"/>
              </a:rPr>
              <a:t>)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•</a:t>
            </a:r>
            <a:r>
              <a:rPr lang="en-US" altLang="en-US">
                <a:cs typeface="Arial" panose="020B0604020202020204" pitchFamily="34" charset="0"/>
              </a:rPr>
              <a:t>(</a:t>
            </a:r>
            <a:r>
              <a:rPr lang="en-US" altLang="en-US">
                <a:solidFill>
                  <a:srgbClr val="00B050"/>
                </a:solidFill>
                <a:cs typeface="Arial" panose="020B0604020202020204" pitchFamily="34" charset="0"/>
              </a:rPr>
              <a:t>D</a:t>
            </a:r>
            <a:r>
              <a:rPr lang="en-US" altLang="en-US" sz="1600" i="1">
                <a:solidFill>
                  <a:srgbClr val="00B050"/>
                </a:solidFill>
                <a:cs typeface="Arial" panose="020B0604020202020204" pitchFamily="34" charset="0"/>
              </a:rPr>
              <a:t>null</a:t>
            </a:r>
            <a:r>
              <a:rPr lang="en-US" altLang="en-US">
                <a:cs typeface="Arial" panose="020B0604020202020204" pitchFamily="34" charset="0"/>
              </a:rPr>
              <a:t>)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*</a:t>
            </a:r>
            <a:r>
              <a:rPr lang="en-US" altLang="en-US">
                <a:cs typeface="Arial" panose="020B0604020202020204" pitchFamily="34" charset="0"/>
              </a:rPr>
              <a:t>))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|</a:t>
            </a:r>
            <a:r>
              <a:rPr lang="en-US" altLang="en-US">
                <a:cs typeface="Arial" panose="020B0604020202020204" pitchFamily="34" charset="0"/>
              </a:rPr>
              <a:t> </a:t>
            </a:r>
            <a:r>
              <a:rPr lang="en-US" altLang="en-US">
                <a:solidFill>
                  <a:schemeClr val="tx2"/>
                </a:solidFill>
                <a:cs typeface="Arial" panose="020B0604020202020204" pitchFamily="34" charset="0"/>
              </a:rPr>
              <a:t>(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–</a:t>
            </a:r>
            <a:r>
              <a:rPr lang="en-US" altLang="en-US">
                <a:solidFill>
                  <a:srgbClr val="FF0000"/>
                </a:solidFill>
                <a:latin typeface="Calisto MT" panose="02040603050505030304" pitchFamily="18" charset="0"/>
                <a:cs typeface="Arial" panose="020B0604020202020204" pitchFamily="34" charset="0"/>
              </a:rPr>
              <a:t>•</a:t>
            </a:r>
            <a:r>
              <a:rPr lang="en-US" altLang="en-US">
                <a:cs typeface="Arial" panose="020B0604020202020204" pitchFamily="34" charset="0"/>
              </a:rPr>
              <a:t>((</a:t>
            </a:r>
            <a:r>
              <a:rPr lang="en-US" altLang="en-US">
                <a:solidFill>
                  <a:srgbClr val="00B050"/>
                </a:solidFill>
                <a:cs typeface="Arial" panose="020B0604020202020204" pitchFamily="34" charset="0"/>
              </a:rPr>
              <a:t>D</a:t>
            </a:r>
            <a:r>
              <a:rPr lang="en-US" altLang="en-US" sz="1600" i="1">
                <a:solidFill>
                  <a:srgbClr val="00B050"/>
                </a:solidFill>
                <a:cs typeface="Arial" panose="020B0604020202020204" pitchFamily="34" charset="0"/>
              </a:rPr>
              <a:t>pos</a:t>
            </a:r>
            <a:r>
              <a:rPr lang="en-US" altLang="en-US">
                <a:cs typeface="Arial" panose="020B0604020202020204" pitchFamily="34" charset="0"/>
              </a:rPr>
              <a:t>)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•</a:t>
            </a:r>
            <a:r>
              <a:rPr lang="en-US" altLang="en-US">
                <a:cs typeface="Arial" panose="020B0604020202020204" pitchFamily="34" charset="0"/>
              </a:rPr>
              <a:t>(</a:t>
            </a:r>
            <a:r>
              <a:rPr lang="en-US" altLang="en-US">
                <a:solidFill>
                  <a:srgbClr val="00B050"/>
                </a:solidFill>
                <a:cs typeface="Arial" panose="020B0604020202020204" pitchFamily="34" charset="0"/>
              </a:rPr>
              <a:t>D</a:t>
            </a:r>
            <a:r>
              <a:rPr lang="en-US" altLang="en-US" sz="1600" i="1">
                <a:solidFill>
                  <a:srgbClr val="00B050"/>
                </a:solidFill>
                <a:cs typeface="Arial" panose="020B0604020202020204" pitchFamily="34" charset="0"/>
              </a:rPr>
              <a:t>null</a:t>
            </a:r>
            <a:r>
              <a:rPr lang="en-US" altLang="en-US">
                <a:cs typeface="Arial" panose="020B0604020202020204" pitchFamily="34" charset="0"/>
              </a:rPr>
              <a:t>)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*</a:t>
            </a:r>
            <a:r>
              <a:rPr lang="en-US" altLang="en-US">
                <a:cs typeface="Arial" panose="020B0604020202020204" pitchFamily="34" charset="0"/>
              </a:rPr>
              <a:t>)</a:t>
            </a:r>
            <a:r>
              <a:rPr lang="en-US" altLang="en-US">
                <a:solidFill>
                  <a:schemeClr val="tx2"/>
                </a:solidFill>
                <a:cs typeface="Arial" panose="020B0604020202020204" pitchFamily="34" charset="0"/>
              </a:rPr>
              <a:t>)</a:t>
            </a:r>
            <a:r>
              <a:rPr lang="en-US" altLang="en-US">
                <a:cs typeface="Arial" panose="020B0604020202020204" pitchFamily="34" charset="0"/>
              </a:rPr>
              <a:t> </a:t>
            </a:r>
          </a:p>
          <a:p>
            <a:endParaRPr lang="en-US" altLang="en-US">
              <a:solidFill>
                <a:srgbClr val="FF0000"/>
              </a:solidFill>
              <a:cs typeface="Arial" panose="020B0604020202020204" pitchFamily="34" charset="0"/>
            </a:endParaRPr>
          </a:p>
          <a:p>
            <a:r>
              <a:rPr lang="en-US" altLang="en-US">
                <a:cs typeface="Arial" panose="020B0604020202020204" pitchFamily="34" charset="0"/>
              </a:rPr>
              <a:t>Whereby the usual Digits are used:</a:t>
            </a:r>
            <a:endParaRPr lang="en-US" altLang="en-US"/>
          </a:p>
          <a:p>
            <a:pPr lvl="1">
              <a:buFontTx/>
              <a:buNone/>
            </a:pPr>
            <a:r>
              <a:rPr lang="en-US" altLang="en-US">
                <a:solidFill>
                  <a:srgbClr val="FF0000"/>
                </a:solidFill>
              </a:rPr>
              <a:t>	</a:t>
            </a:r>
            <a:r>
              <a:rPr lang="en-US" altLang="en-US">
                <a:solidFill>
                  <a:srgbClr val="00B050"/>
                </a:solidFill>
              </a:rPr>
              <a:t>D</a:t>
            </a:r>
            <a:r>
              <a:rPr lang="en-US" altLang="en-US" sz="1800" i="1">
                <a:solidFill>
                  <a:srgbClr val="00B050"/>
                </a:solidFill>
              </a:rPr>
              <a:t>pos</a:t>
            </a:r>
            <a:r>
              <a:rPr lang="en-US" altLang="en-US"/>
              <a:t>	:= (</a:t>
            </a:r>
            <a:r>
              <a:rPr lang="en-US" altLang="en-US">
                <a:solidFill>
                  <a:srgbClr val="FF0000"/>
                </a:solidFill>
              </a:rPr>
              <a:t> </a:t>
            </a:r>
            <a:r>
              <a:rPr lang="en-US" altLang="en-US" b="1">
                <a:solidFill>
                  <a:srgbClr val="3333FF"/>
                </a:solidFill>
              </a:rPr>
              <a:t>1</a:t>
            </a:r>
            <a:r>
              <a:rPr lang="en-US" altLang="en-US">
                <a:solidFill>
                  <a:srgbClr val="FF0000"/>
                </a:solidFill>
              </a:rPr>
              <a:t> | </a:t>
            </a:r>
            <a:r>
              <a:rPr lang="en-US" altLang="en-US" b="1">
                <a:solidFill>
                  <a:srgbClr val="3333FF"/>
                </a:solidFill>
              </a:rPr>
              <a:t>2</a:t>
            </a:r>
            <a:r>
              <a:rPr lang="en-US" altLang="en-US">
                <a:solidFill>
                  <a:srgbClr val="FF0000"/>
                </a:solidFill>
              </a:rPr>
              <a:t> | </a:t>
            </a:r>
            <a:r>
              <a:rPr lang="en-US" altLang="en-US" b="1">
                <a:solidFill>
                  <a:srgbClr val="3333FF"/>
                </a:solidFill>
              </a:rPr>
              <a:t>3</a:t>
            </a:r>
            <a:r>
              <a:rPr lang="en-US" altLang="en-US">
                <a:solidFill>
                  <a:srgbClr val="FF0000"/>
                </a:solidFill>
              </a:rPr>
              <a:t> | </a:t>
            </a:r>
            <a:r>
              <a:rPr lang="en-US" altLang="en-US" b="1">
                <a:solidFill>
                  <a:srgbClr val="3333FF"/>
                </a:solidFill>
              </a:rPr>
              <a:t>4</a:t>
            </a:r>
            <a:r>
              <a:rPr lang="en-US" altLang="en-US">
                <a:solidFill>
                  <a:srgbClr val="FF0000"/>
                </a:solidFill>
              </a:rPr>
              <a:t> | </a:t>
            </a:r>
            <a:r>
              <a:rPr lang="en-US" altLang="en-US" b="1">
                <a:solidFill>
                  <a:srgbClr val="3333FF"/>
                </a:solidFill>
              </a:rPr>
              <a:t>5</a:t>
            </a:r>
            <a:r>
              <a:rPr lang="en-US" altLang="en-US">
                <a:solidFill>
                  <a:srgbClr val="FF0000"/>
                </a:solidFill>
              </a:rPr>
              <a:t> | </a:t>
            </a:r>
            <a:r>
              <a:rPr lang="en-US" altLang="en-US" b="1">
                <a:solidFill>
                  <a:srgbClr val="3333FF"/>
                </a:solidFill>
              </a:rPr>
              <a:t>6</a:t>
            </a:r>
            <a:r>
              <a:rPr lang="en-US" altLang="en-US">
                <a:solidFill>
                  <a:srgbClr val="FF0000"/>
                </a:solidFill>
              </a:rPr>
              <a:t> | </a:t>
            </a:r>
            <a:r>
              <a:rPr lang="en-US" altLang="en-US" b="1">
                <a:solidFill>
                  <a:srgbClr val="3333FF"/>
                </a:solidFill>
              </a:rPr>
              <a:t>7</a:t>
            </a:r>
            <a:r>
              <a:rPr lang="en-US" altLang="en-US">
                <a:solidFill>
                  <a:srgbClr val="FF0000"/>
                </a:solidFill>
              </a:rPr>
              <a:t> | </a:t>
            </a:r>
            <a:r>
              <a:rPr lang="en-US" altLang="en-US" b="1">
                <a:solidFill>
                  <a:srgbClr val="3333FF"/>
                </a:solidFill>
              </a:rPr>
              <a:t>8</a:t>
            </a:r>
            <a:r>
              <a:rPr lang="en-US" altLang="en-US">
                <a:solidFill>
                  <a:srgbClr val="FF0000"/>
                </a:solidFill>
              </a:rPr>
              <a:t> | </a:t>
            </a:r>
            <a:r>
              <a:rPr lang="en-US" altLang="en-US" b="1">
                <a:solidFill>
                  <a:srgbClr val="3333FF"/>
                </a:solidFill>
              </a:rPr>
              <a:t>9</a:t>
            </a:r>
            <a:r>
              <a:rPr lang="en-US" altLang="en-US">
                <a:solidFill>
                  <a:srgbClr val="FF0000"/>
                </a:solidFill>
              </a:rPr>
              <a:t> </a:t>
            </a:r>
            <a:r>
              <a:rPr lang="en-US" altLang="en-US"/>
              <a:t>)</a:t>
            </a:r>
          </a:p>
          <a:p>
            <a:pPr lvl="1">
              <a:buFontTx/>
              <a:buNone/>
            </a:pPr>
            <a:r>
              <a:rPr lang="en-US" altLang="en-US"/>
              <a:t>	</a:t>
            </a:r>
            <a:r>
              <a:rPr lang="en-US" altLang="en-US">
                <a:solidFill>
                  <a:srgbClr val="00B050"/>
                </a:solidFill>
              </a:rPr>
              <a:t>D</a:t>
            </a:r>
            <a:r>
              <a:rPr lang="en-US" altLang="en-US" sz="1800" i="1">
                <a:solidFill>
                  <a:srgbClr val="00B050"/>
                </a:solidFill>
              </a:rPr>
              <a:t>null</a:t>
            </a:r>
            <a:r>
              <a:rPr lang="en-US" altLang="en-US"/>
              <a:t>	:= ( </a:t>
            </a:r>
            <a:r>
              <a:rPr lang="en-US" altLang="en-US" b="1">
                <a:solidFill>
                  <a:srgbClr val="3333FF"/>
                </a:solidFill>
              </a:rPr>
              <a:t>0</a:t>
            </a:r>
            <a:r>
              <a:rPr lang="en-US" altLang="en-US">
                <a:solidFill>
                  <a:srgbClr val="FF0000"/>
                </a:solidFill>
              </a:rPr>
              <a:t> | </a:t>
            </a:r>
            <a:r>
              <a:rPr lang="en-US" altLang="en-US">
                <a:solidFill>
                  <a:srgbClr val="00B050"/>
                </a:solidFill>
              </a:rPr>
              <a:t>D</a:t>
            </a:r>
            <a:r>
              <a:rPr lang="en-US" altLang="en-US" sz="1800" i="1">
                <a:solidFill>
                  <a:srgbClr val="00B050"/>
                </a:solidFill>
              </a:rPr>
              <a:t>pos</a:t>
            </a:r>
            <a:r>
              <a:rPr lang="en-US" altLang="en-US" sz="1800" i="1">
                <a:solidFill>
                  <a:srgbClr val="FF0000"/>
                </a:solidFill>
              </a:rPr>
              <a:t> </a:t>
            </a:r>
            <a:r>
              <a:rPr lang="en-US" altLang="en-US"/>
              <a:t>)</a:t>
            </a:r>
          </a:p>
        </p:txBody>
      </p:sp>
      <p:sp>
        <p:nvSpPr>
          <p:cNvPr id="16388" name="Rectangle 4">
            <a:extLst>
              <a:ext uri="{FF2B5EF4-FFF2-40B4-BE49-F238E27FC236}">
                <a16:creationId xmlns:a16="http://schemas.microsoft.com/office/drawing/2014/main" id="{81ABC066-D921-4F28-8637-B8893D27F2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057400"/>
            <a:ext cx="7772400" cy="9144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89D6E3D-4C1E-4304-B0BC-EB4A5095CE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0" y="5715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CCB4CEBE-EAE6-400F-A216-6CAD355386AF}"/>
              </a:ext>
            </a:extLst>
          </p:cNvPr>
          <p:cNvSpPr/>
          <p:nvPr/>
        </p:nvSpPr>
        <p:spPr bwMode="auto">
          <a:xfrm>
            <a:off x="7315200" y="3048000"/>
            <a:ext cx="990600" cy="1143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CF135E-A3F7-4F90-8407-4DBE21428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63A8-E043-466D-92A0-190F9A4F7DE8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0C9FF2C0-7FE9-4526-936A-A8BA1904CA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8600" y="533400"/>
            <a:ext cx="8610600" cy="6096000"/>
          </a:xfrm>
        </p:spPr>
        <p:txBody>
          <a:bodyPr/>
          <a:lstStyle/>
          <a:p>
            <a:r>
              <a:rPr lang="en-US" altLang="en-US" b="1">
                <a:highlight>
                  <a:srgbClr val="FFFF00"/>
                </a:highlight>
              </a:rPr>
              <a:t>User-defined</a:t>
            </a:r>
            <a:r>
              <a:rPr lang="en-US" altLang="en-US">
                <a:highlight>
                  <a:srgbClr val="FFFF00"/>
                </a:highlight>
              </a:rPr>
              <a:t> </a:t>
            </a:r>
            <a:r>
              <a:rPr lang="en-US" altLang="en-US" b="1">
                <a:highlight>
                  <a:srgbClr val="FFFF00"/>
                </a:highlight>
              </a:rPr>
              <a:t>names</a:t>
            </a:r>
            <a:r>
              <a:rPr lang="en-US" altLang="en-US">
                <a:highlight>
                  <a:srgbClr val="FFFF00"/>
                </a:highlight>
              </a:rPr>
              <a:t> </a:t>
            </a:r>
            <a:r>
              <a:rPr lang="en-US" altLang="en-US"/>
              <a:t>(e.g.: variable names) in </a:t>
            </a:r>
            <a:r>
              <a:rPr lang="en-US" altLang="en-US" b="1" i="1"/>
              <a:t>SPL</a:t>
            </a:r>
            <a:r>
              <a:rPr lang="en-US" altLang="en-US"/>
              <a:t> are generally defined by the </a:t>
            </a:r>
            <a:r>
              <a:rPr lang="en-US" altLang="en-US" b="1">
                <a:solidFill>
                  <a:srgbClr val="FF0000"/>
                </a:solidFill>
              </a:rPr>
              <a:t>regular expression</a:t>
            </a:r>
            <a:r>
              <a:rPr lang="en-US" altLang="en-US"/>
              <a:t>:</a:t>
            </a:r>
          </a:p>
          <a:p>
            <a:pPr algn="ctr">
              <a:buFontTx/>
              <a:buNone/>
            </a:pPr>
            <a:r>
              <a:rPr lang="en-US" altLang="en-US"/>
              <a:t>	</a:t>
            </a:r>
            <a:r>
              <a:rPr lang="en-US" altLang="en-US">
                <a:solidFill>
                  <a:srgbClr val="00B050"/>
                </a:solidFill>
              </a:rPr>
              <a:t>Lett</a:t>
            </a:r>
            <a:r>
              <a:rPr lang="en-US" altLang="en-US" sz="1800" i="1">
                <a:solidFill>
                  <a:srgbClr val="00B050"/>
                </a:solidFill>
              </a:rPr>
              <a:t>rom</a:t>
            </a:r>
            <a:r>
              <a:rPr lang="en-US" altLang="en-US">
                <a:solidFill>
                  <a:srgbClr val="FF0000"/>
                </a:solidFill>
              </a:rPr>
              <a:t>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• </a:t>
            </a:r>
            <a:r>
              <a:rPr lang="en-US" altLang="en-US">
                <a:cs typeface="Arial" panose="020B0604020202020204" pitchFamily="34" charset="0"/>
              </a:rPr>
              <a:t>(</a:t>
            </a:r>
            <a:r>
              <a:rPr lang="en-US" altLang="en-US">
                <a:solidFill>
                  <a:srgbClr val="00B050"/>
                </a:solidFill>
                <a:cs typeface="Arial" panose="020B0604020202020204" pitchFamily="34" charset="0"/>
              </a:rPr>
              <a:t>Lett</a:t>
            </a:r>
            <a:r>
              <a:rPr lang="en-US" altLang="en-US" sz="1800" i="1">
                <a:solidFill>
                  <a:srgbClr val="00B050"/>
                </a:solidFill>
                <a:cs typeface="Arial" panose="020B0604020202020204" pitchFamily="34" charset="0"/>
              </a:rPr>
              <a:t>rom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>
                <a:solidFill>
                  <a:srgbClr val="00B050"/>
                </a:solidFill>
                <a:cs typeface="Arial" panose="020B0604020202020204" pitchFamily="34" charset="0"/>
              </a:rPr>
              <a:t>D</a:t>
            </a:r>
            <a:r>
              <a:rPr lang="en-US" altLang="en-US" sz="1800" i="1">
                <a:solidFill>
                  <a:srgbClr val="00B050"/>
                </a:solidFill>
                <a:cs typeface="Arial" panose="020B0604020202020204" pitchFamily="34" charset="0"/>
              </a:rPr>
              <a:t>null</a:t>
            </a:r>
            <a:r>
              <a:rPr lang="en-US" altLang="en-US">
                <a:cs typeface="Arial" panose="020B0604020202020204" pitchFamily="34" charset="0"/>
              </a:rPr>
              <a:t>)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*</a:t>
            </a:r>
          </a:p>
          <a:p>
            <a:pPr>
              <a:buFontTx/>
              <a:buNone/>
            </a:pPr>
            <a:r>
              <a:rPr lang="en-US" altLang="en-US">
                <a:cs typeface="Arial" panose="020B0604020202020204" pitchFamily="34" charset="0"/>
              </a:rPr>
              <a:t>	whereby</a:t>
            </a:r>
          </a:p>
          <a:p>
            <a:pPr lvl="1">
              <a:buFontTx/>
              <a:buNone/>
            </a:pPr>
            <a:r>
              <a:rPr lang="en-US" altLang="en-US">
                <a:cs typeface="Arial" panose="020B0604020202020204" pitchFamily="34" charset="0"/>
              </a:rPr>
              <a:t>	</a:t>
            </a:r>
            <a:r>
              <a:rPr lang="en-US" altLang="en-US">
                <a:solidFill>
                  <a:srgbClr val="00B050"/>
                </a:solidFill>
                <a:cs typeface="Arial" panose="020B0604020202020204" pitchFamily="34" charset="0"/>
              </a:rPr>
              <a:t>Lett</a:t>
            </a:r>
            <a:r>
              <a:rPr lang="en-US" altLang="en-US" sz="1600" i="1">
                <a:solidFill>
                  <a:srgbClr val="00B050"/>
                </a:solidFill>
                <a:cs typeface="Arial" panose="020B0604020202020204" pitchFamily="34" charset="0"/>
              </a:rPr>
              <a:t>rom</a:t>
            </a:r>
            <a:r>
              <a:rPr lang="en-US" altLang="en-US">
                <a:cs typeface="Arial" panose="020B0604020202020204" pitchFamily="34" charset="0"/>
              </a:rPr>
              <a:t> := (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a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b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c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d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>
                <a:cs typeface="Arial" panose="020B0604020202020204" pitchFamily="34" charset="0"/>
              </a:rPr>
              <a:t>...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x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y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z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</a:t>
            </a:r>
            <a:r>
              <a:rPr lang="en-US" altLang="en-US">
                <a:cs typeface="Arial" panose="020B0604020202020204" pitchFamily="34" charset="0"/>
              </a:rPr>
              <a:t>) </a:t>
            </a:r>
          </a:p>
          <a:p>
            <a:pPr lvl="1">
              <a:buFontTx/>
              <a:buNone/>
            </a:pP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	</a:t>
            </a:r>
            <a:r>
              <a:rPr lang="en-US" altLang="en-US">
                <a:cs typeface="Arial" panose="020B0604020202020204" pitchFamily="34" charset="0"/>
              </a:rPr>
              <a:t>are the usual small roman letters</a:t>
            </a:r>
          </a:p>
          <a:p>
            <a:endParaRPr lang="en-US" altLang="en-US"/>
          </a:p>
          <a:p>
            <a:r>
              <a:rPr lang="en-US" altLang="en-US"/>
              <a:t>Note, however, that the </a:t>
            </a:r>
            <a:r>
              <a:rPr lang="en-US" altLang="en-US" b="1">
                <a:highlight>
                  <a:srgbClr val="FFFF00"/>
                </a:highlight>
              </a:rPr>
              <a:t>special keywords</a:t>
            </a:r>
            <a:r>
              <a:rPr lang="en-US" altLang="en-US">
                <a:highlight>
                  <a:srgbClr val="FFFF00"/>
                </a:highlight>
              </a:rPr>
              <a:t> (defined on the previous slides) </a:t>
            </a:r>
            <a:r>
              <a:rPr lang="en-US" altLang="en-US" b="1">
                <a:highlight>
                  <a:srgbClr val="FFFF00"/>
                </a:highlight>
              </a:rPr>
              <a:t>must be excluded</a:t>
            </a:r>
            <a:r>
              <a:rPr lang="en-US" altLang="en-US">
                <a:highlight>
                  <a:srgbClr val="FFFF00"/>
                </a:highlight>
              </a:rPr>
              <a:t> from this general definition</a:t>
            </a:r>
            <a:r>
              <a:rPr lang="en-US" altLang="en-US" b="1"/>
              <a:t>!</a:t>
            </a:r>
          </a:p>
        </p:txBody>
      </p:sp>
      <p:sp>
        <p:nvSpPr>
          <p:cNvPr id="17412" name="Rectangle 4">
            <a:extLst>
              <a:ext uri="{FF2B5EF4-FFF2-40B4-BE49-F238E27FC236}">
                <a16:creationId xmlns:a16="http://schemas.microsoft.com/office/drawing/2014/main" id="{B6A023F2-27E3-47C5-91A7-4E3E255DE2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2133600"/>
            <a:ext cx="5334000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61059AA-D19C-4BA5-B926-149FD5D792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43800" y="33528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0AD26F5D-870A-47EB-A3E1-71D7823F33B3}"/>
              </a:ext>
            </a:extLst>
          </p:cNvPr>
          <p:cNvSpPr/>
          <p:nvPr/>
        </p:nvSpPr>
        <p:spPr bwMode="auto">
          <a:xfrm>
            <a:off x="152400" y="1905000"/>
            <a:ext cx="990600" cy="10668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FCF1C-43B9-4E58-99C9-7BF118E3A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16442-75F1-4500-9A35-6918F5B55A86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62EDA7E9-0646-4F23-B396-D8EE48CF5B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533400"/>
            <a:ext cx="8382000" cy="5638800"/>
          </a:xfrm>
        </p:spPr>
        <p:txBody>
          <a:bodyPr/>
          <a:lstStyle/>
          <a:p>
            <a:r>
              <a:rPr lang="en-US" altLang="en-US" b="1">
                <a:highlight>
                  <a:srgbClr val="FFFF00"/>
                </a:highlight>
              </a:rPr>
              <a:t>Short Strings</a:t>
            </a:r>
            <a:r>
              <a:rPr lang="en-US" altLang="en-US">
                <a:highlight>
                  <a:srgbClr val="FFFF00"/>
                </a:highlight>
              </a:rPr>
              <a:t> </a:t>
            </a:r>
            <a:r>
              <a:rPr lang="en-US" altLang="en-US"/>
              <a:t>in </a:t>
            </a:r>
            <a:r>
              <a:rPr lang="en-US" altLang="en-US" b="1" i="1"/>
              <a:t>SPL</a:t>
            </a:r>
            <a:r>
              <a:rPr lang="en-US" altLang="en-US"/>
              <a:t> are defined by the </a:t>
            </a:r>
            <a:r>
              <a:rPr lang="en-US" altLang="en-US">
                <a:solidFill>
                  <a:srgbClr val="FF0000"/>
                </a:solidFill>
              </a:rPr>
              <a:t>regular expression</a:t>
            </a:r>
          </a:p>
          <a:p>
            <a:endParaRPr lang="en-US" altLang="en-US">
              <a:solidFill>
                <a:srgbClr val="FF0000"/>
              </a:solidFill>
            </a:endParaRPr>
          </a:p>
          <a:p>
            <a:pPr algn="ctr">
              <a:buFontTx/>
              <a:buNone/>
            </a:pPr>
            <a:r>
              <a:rPr lang="en-US" altLang="en-US" b="1">
                <a:solidFill>
                  <a:srgbClr val="3333FF"/>
                </a:solidFill>
              </a:rPr>
              <a:t>“ 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• </a:t>
            </a:r>
            <a:r>
              <a:rPr lang="en-US" altLang="en-US">
                <a:cs typeface="Arial" panose="020B0604020202020204" pitchFamily="34" charset="0"/>
              </a:rPr>
              <a:t>(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>
                <a:solidFill>
                  <a:srgbClr val="00B050"/>
                </a:solidFill>
                <a:cs typeface="Arial" panose="020B0604020202020204" pitchFamily="34" charset="0"/>
              </a:rPr>
              <a:t>Lett</a:t>
            </a:r>
            <a:r>
              <a:rPr lang="en-US" altLang="en-US" sz="1800" i="1">
                <a:solidFill>
                  <a:srgbClr val="00B050"/>
                </a:solidFill>
                <a:cs typeface="Arial" panose="020B0604020202020204" pitchFamily="34" charset="0"/>
              </a:rPr>
              <a:t>rom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| </a:t>
            </a:r>
            <a:r>
              <a:rPr lang="en-US" altLang="en-US">
                <a:solidFill>
                  <a:srgbClr val="00B050"/>
                </a:solidFill>
                <a:cs typeface="Arial" panose="020B0604020202020204" pitchFamily="34" charset="0"/>
              </a:rPr>
              <a:t>D</a:t>
            </a:r>
            <a:r>
              <a:rPr lang="en-US" altLang="en-US" sz="1800" i="1">
                <a:solidFill>
                  <a:srgbClr val="00B050"/>
                </a:solidFill>
                <a:cs typeface="Arial" panose="020B0604020202020204" pitchFamily="34" charset="0"/>
              </a:rPr>
              <a:t>null </a:t>
            </a:r>
            <a:r>
              <a:rPr lang="en-US" altLang="en-US">
                <a:cs typeface="Arial" panose="020B0604020202020204" pitchFamily="34" charset="0"/>
              </a:rPr>
              <a:t>)</a:t>
            </a:r>
            <a:r>
              <a:rPr lang="en-US" altLang="en-US" sz="2800" baseline="30000">
                <a:solidFill>
                  <a:srgbClr val="FF0000"/>
                </a:solidFill>
                <a:cs typeface="Arial" panose="020B0604020202020204" pitchFamily="34" charset="0"/>
              </a:rPr>
              <a:t>{0,1,2,3,4,5,6,7,8}</a:t>
            </a:r>
            <a:r>
              <a:rPr lang="en-US" altLang="en-US">
                <a:solidFill>
                  <a:srgbClr val="FF0000"/>
                </a:solidFill>
                <a:cs typeface="Arial" panose="020B0604020202020204" pitchFamily="34" charset="0"/>
              </a:rPr>
              <a:t> • </a:t>
            </a:r>
            <a:r>
              <a:rPr lang="en-US" altLang="en-US" b="1">
                <a:solidFill>
                  <a:srgbClr val="3333FF"/>
                </a:solidFill>
              </a:rPr>
              <a:t>”</a:t>
            </a:r>
          </a:p>
          <a:p>
            <a:endParaRPr lang="en-US" altLang="en-US" b="1">
              <a:solidFill>
                <a:srgbClr val="3333FF"/>
              </a:solidFill>
            </a:endParaRPr>
          </a:p>
          <a:p>
            <a:pPr>
              <a:buFontTx/>
              <a:buNone/>
            </a:pPr>
            <a:r>
              <a:rPr lang="en-US" altLang="en-US"/>
              <a:t>	which indicates that the </a:t>
            </a:r>
            <a:r>
              <a:rPr lang="en-US" altLang="en-US" i="1"/>
              <a:t>string-length </a:t>
            </a:r>
            <a:r>
              <a:rPr lang="en-US" altLang="en-US"/>
              <a:t>is</a:t>
            </a:r>
          </a:p>
          <a:p>
            <a:pPr lvl="1">
              <a:buFontTx/>
              <a:buNone/>
            </a:pPr>
            <a:r>
              <a:rPr lang="en-US" altLang="en-US"/>
              <a:t>	</a:t>
            </a:r>
            <a:r>
              <a:rPr lang="en-US" altLang="en-US" i="1"/>
              <a:t>minimally </a:t>
            </a:r>
            <a:r>
              <a:rPr lang="en-US" altLang="en-US"/>
              <a:t>0 (</a:t>
            </a:r>
            <a:r>
              <a:rPr lang="en-US" altLang="en-US" b="1">
                <a:solidFill>
                  <a:srgbClr val="3333FF"/>
                </a:solidFill>
              </a:rPr>
              <a:t>“”</a:t>
            </a:r>
            <a:r>
              <a:rPr lang="en-US" altLang="en-US"/>
              <a:t>) and </a:t>
            </a:r>
          </a:p>
          <a:p>
            <a:pPr lvl="1">
              <a:buFontTx/>
              <a:buNone/>
            </a:pPr>
            <a:r>
              <a:rPr lang="en-US" altLang="en-US"/>
              <a:t>	</a:t>
            </a:r>
            <a:r>
              <a:rPr lang="en-US" altLang="en-US" i="1"/>
              <a:t>maximally </a:t>
            </a:r>
            <a:r>
              <a:rPr lang="en-US" altLang="en-US"/>
              <a:t>8 characters </a:t>
            </a:r>
            <a:r>
              <a:rPr lang="en-US" altLang="en-US" i="1"/>
              <a:t>between</a:t>
            </a:r>
            <a:r>
              <a:rPr lang="en-US" altLang="en-US"/>
              <a:t> the </a:t>
            </a:r>
            <a:r>
              <a:rPr lang="en-US" altLang="en-US" b="1">
                <a:solidFill>
                  <a:srgbClr val="3333FF"/>
                </a:solidFill>
              </a:rPr>
              <a:t>“”</a:t>
            </a:r>
            <a:r>
              <a:rPr lang="en-US" altLang="en-US"/>
              <a:t> marks</a:t>
            </a:r>
          </a:p>
        </p:txBody>
      </p:sp>
      <p:sp>
        <p:nvSpPr>
          <p:cNvPr id="18436" name="Text Box 4">
            <a:extLst>
              <a:ext uri="{FF2B5EF4-FFF2-40B4-BE49-F238E27FC236}">
                <a16:creationId xmlns:a16="http://schemas.microsoft.com/office/drawing/2014/main" id="{45C736AB-C57F-4112-B7EB-B4A4790DBD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5105400"/>
            <a:ext cx="7239000" cy="95567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/>
              <a:t>Explanation:</a:t>
            </a:r>
          </a:p>
          <a:p>
            <a:r>
              <a:rPr lang="en-US" altLang="en-US"/>
              <a:t>	</a:t>
            </a:r>
            <a:r>
              <a:rPr lang="en-US" altLang="en-US">
                <a:solidFill>
                  <a:srgbClr val="FF0000"/>
                </a:solidFill>
              </a:rPr>
              <a:t>{0,1,2,3,4,5,6,7,8}  </a:t>
            </a:r>
            <a:r>
              <a:rPr lang="en-US" altLang="en-US"/>
              <a:t>is a bounded subset of the </a:t>
            </a:r>
          </a:p>
          <a:p>
            <a:r>
              <a:rPr lang="en-US" altLang="en-US"/>
              <a:t>	 un-bounded regular expression star operator </a:t>
            </a:r>
            <a:r>
              <a:rPr lang="en-US" altLang="en-US" sz="2000" b="1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18437" name="Rectangle 5">
            <a:extLst>
              <a:ext uri="{FF2B5EF4-FFF2-40B4-BE49-F238E27FC236}">
                <a16:creationId xmlns:a16="http://schemas.microsoft.com/office/drawing/2014/main" id="{CF680977-59B7-4EA3-95BE-731F865705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1905000"/>
            <a:ext cx="6553200" cy="1143000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ZA"/>
          </a:p>
        </p:txBody>
      </p:sp>
      <p:sp>
        <p:nvSpPr>
          <p:cNvPr id="18438" name="Text Box 6">
            <a:extLst>
              <a:ext uri="{FF2B5EF4-FFF2-40B4-BE49-F238E27FC236}">
                <a16:creationId xmlns:a16="http://schemas.microsoft.com/office/drawing/2014/main" id="{4CBC8B83-3535-4C66-AD5E-61D7297351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3325" y="6132513"/>
            <a:ext cx="68834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b="1" i="1"/>
              <a:t>Examples</a:t>
            </a:r>
            <a:r>
              <a:rPr lang="en-US" altLang="en-US"/>
              <a:t>: </a:t>
            </a:r>
            <a:r>
              <a:rPr lang="en-US" altLang="en-US" b="1">
                <a:solidFill>
                  <a:srgbClr val="3333FF"/>
                </a:solidFill>
              </a:rPr>
              <a:t>“hello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□jo</a:t>
            </a:r>
            <a:r>
              <a:rPr lang="en-US" altLang="en-US" b="1">
                <a:solidFill>
                  <a:srgbClr val="3333FF"/>
                </a:solidFill>
              </a:rPr>
              <a:t>”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“cos341”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“error”</a:t>
            </a:r>
            <a:r>
              <a:rPr lang="en-US" altLang="en-US"/>
              <a:t> , </a:t>
            </a:r>
            <a:r>
              <a:rPr lang="en-US" altLang="en-US" b="1">
                <a:solidFill>
                  <a:srgbClr val="3333FF"/>
                </a:solidFill>
              </a:rPr>
              <a:t>“my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□house</a:t>
            </a:r>
            <a:r>
              <a:rPr lang="en-US" altLang="en-US" b="1">
                <a:solidFill>
                  <a:srgbClr val="3333FF"/>
                </a:solidFill>
              </a:rPr>
              <a:t>” </a:t>
            </a:r>
            <a:r>
              <a:rPr lang="en-US" altLang="en-US"/>
              <a:t>,</a:t>
            </a:r>
            <a:r>
              <a:rPr lang="en-US" altLang="en-US" b="1">
                <a:solidFill>
                  <a:srgbClr val="3333FF"/>
                </a:solidFill>
              </a:rPr>
              <a:t> “</a:t>
            </a:r>
            <a:r>
              <a:rPr lang="en-US" altLang="en-US" b="1">
                <a:solidFill>
                  <a:srgbClr val="3333FF"/>
                </a:solidFill>
                <a:cs typeface="Arial" panose="020B0604020202020204" pitchFamily="34" charset="0"/>
              </a:rPr>
              <a:t>□□</a:t>
            </a:r>
            <a:r>
              <a:rPr lang="en-US" altLang="en-US" b="1">
                <a:solidFill>
                  <a:srgbClr val="3333FF"/>
                </a:solidFill>
              </a:rPr>
              <a:t>”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51846C2-B62F-4C9C-B5C9-38C6C25F69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0" y="2133600"/>
            <a:ext cx="609600" cy="60960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791259B-2A78-4B5B-B665-F19EDE9B7B7B}"/>
              </a:ext>
            </a:extLst>
          </p:cNvPr>
          <p:cNvSpPr/>
          <p:nvPr/>
        </p:nvSpPr>
        <p:spPr bwMode="auto">
          <a:xfrm>
            <a:off x="7909560" y="3035808"/>
            <a:ext cx="905256" cy="2093976"/>
          </a:xfrm>
          <a:custGeom>
            <a:avLst/>
            <a:gdLst>
              <a:gd name="connsiteX0" fmla="*/ 557784 w 905256"/>
              <a:gd name="connsiteY0" fmla="*/ 2093976 h 2093976"/>
              <a:gd name="connsiteX1" fmla="*/ 603504 w 905256"/>
              <a:gd name="connsiteY1" fmla="*/ 2084832 h 2093976"/>
              <a:gd name="connsiteX2" fmla="*/ 676656 w 905256"/>
              <a:gd name="connsiteY2" fmla="*/ 2075688 h 2093976"/>
              <a:gd name="connsiteX3" fmla="*/ 731520 w 905256"/>
              <a:gd name="connsiteY3" fmla="*/ 2057400 h 2093976"/>
              <a:gd name="connsiteX4" fmla="*/ 768096 w 905256"/>
              <a:gd name="connsiteY4" fmla="*/ 2011680 h 2093976"/>
              <a:gd name="connsiteX5" fmla="*/ 777240 w 905256"/>
              <a:gd name="connsiteY5" fmla="*/ 1984248 h 2093976"/>
              <a:gd name="connsiteX6" fmla="*/ 795528 w 905256"/>
              <a:gd name="connsiteY6" fmla="*/ 1956816 h 2093976"/>
              <a:gd name="connsiteX7" fmla="*/ 804672 w 905256"/>
              <a:gd name="connsiteY7" fmla="*/ 1929384 h 2093976"/>
              <a:gd name="connsiteX8" fmla="*/ 841248 w 905256"/>
              <a:gd name="connsiteY8" fmla="*/ 1874520 h 2093976"/>
              <a:gd name="connsiteX9" fmla="*/ 859536 w 905256"/>
              <a:gd name="connsiteY9" fmla="*/ 1810512 h 2093976"/>
              <a:gd name="connsiteX10" fmla="*/ 877824 w 905256"/>
              <a:gd name="connsiteY10" fmla="*/ 1773936 h 2093976"/>
              <a:gd name="connsiteX11" fmla="*/ 886968 w 905256"/>
              <a:gd name="connsiteY11" fmla="*/ 1737360 h 2093976"/>
              <a:gd name="connsiteX12" fmla="*/ 905256 w 905256"/>
              <a:gd name="connsiteY12" fmla="*/ 1673352 h 2093976"/>
              <a:gd name="connsiteX13" fmla="*/ 896112 w 905256"/>
              <a:gd name="connsiteY13" fmla="*/ 1243584 h 2093976"/>
              <a:gd name="connsiteX14" fmla="*/ 886968 w 905256"/>
              <a:gd name="connsiteY14" fmla="*/ 1197864 h 2093976"/>
              <a:gd name="connsiteX15" fmla="*/ 859536 w 905256"/>
              <a:gd name="connsiteY15" fmla="*/ 1106424 h 2093976"/>
              <a:gd name="connsiteX16" fmla="*/ 832104 w 905256"/>
              <a:gd name="connsiteY16" fmla="*/ 1024128 h 2093976"/>
              <a:gd name="connsiteX17" fmla="*/ 813816 w 905256"/>
              <a:gd name="connsiteY17" fmla="*/ 996696 h 2093976"/>
              <a:gd name="connsiteX18" fmla="*/ 795528 w 905256"/>
              <a:gd name="connsiteY18" fmla="*/ 941832 h 2093976"/>
              <a:gd name="connsiteX19" fmla="*/ 758952 w 905256"/>
              <a:gd name="connsiteY19" fmla="*/ 877824 h 2093976"/>
              <a:gd name="connsiteX20" fmla="*/ 731520 w 905256"/>
              <a:gd name="connsiteY20" fmla="*/ 822960 h 2093976"/>
              <a:gd name="connsiteX21" fmla="*/ 713232 w 905256"/>
              <a:gd name="connsiteY21" fmla="*/ 768096 h 2093976"/>
              <a:gd name="connsiteX22" fmla="*/ 658368 w 905256"/>
              <a:gd name="connsiteY22" fmla="*/ 704088 h 2093976"/>
              <a:gd name="connsiteX23" fmla="*/ 640080 w 905256"/>
              <a:gd name="connsiteY23" fmla="*/ 658368 h 2093976"/>
              <a:gd name="connsiteX24" fmla="*/ 630936 w 905256"/>
              <a:gd name="connsiteY24" fmla="*/ 630936 h 2093976"/>
              <a:gd name="connsiteX25" fmla="*/ 603504 w 905256"/>
              <a:gd name="connsiteY25" fmla="*/ 594360 h 2093976"/>
              <a:gd name="connsiteX26" fmla="*/ 585216 w 905256"/>
              <a:gd name="connsiteY26" fmla="*/ 566928 h 2093976"/>
              <a:gd name="connsiteX27" fmla="*/ 557784 w 905256"/>
              <a:gd name="connsiteY27" fmla="*/ 539496 h 2093976"/>
              <a:gd name="connsiteX28" fmla="*/ 521208 w 905256"/>
              <a:gd name="connsiteY28" fmla="*/ 484632 h 2093976"/>
              <a:gd name="connsiteX29" fmla="*/ 493776 w 905256"/>
              <a:gd name="connsiteY29" fmla="*/ 438912 h 2093976"/>
              <a:gd name="connsiteX30" fmla="*/ 457200 w 905256"/>
              <a:gd name="connsiteY30" fmla="*/ 402336 h 2093976"/>
              <a:gd name="connsiteX31" fmla="*/ 438912 w 905256"/>
              <a:gd name="connsiteY31" fmla="*/ 374904 h 2093976"/>
              <a:gd name="connsiteX32" fmla="*/ 411480 w 905256"/>
              <a:gd name="connsiteY32" fmla="*/ 347472 h 2093976"/>
              <a:gd name="connsiteX33" fmla="*/ 384048 w 905256"/>
              <a:gd name="connsiteY33" fmla="*/ 310896 h 2093976"/>
              <a:gd name="connsiteX34" fmla="*/ 347472 w 905256"/>
              <a:gd name="connsiteY34" fmla="*/ 274320 h 2093976"/>
              <a:gd name="connsiteX35" fmla="*/ 320040 w 905256"/>
              <a:gd name="connsiteY35" fmla="*/ 237744 h 2093976"/>
              <a:gd name="connsiteX36" fmla="*/ 292608 w 905256"/>
              <a:gd name="connsiteY36" fmla="*/ 219456 h 2093976"/>
              <a:gd name="connsiteX37" fmla="*/ 237744 w 905256"/>
              <a:gd name="connsiteY37" fmla="*/ 164592 h 2093976"/>
              <a:gd name="connsiteX38" fmla="*/ 210312 w 905256"/>
              <a:gd name="connsiteY38" fmla="*/ 137160 h 2093976"/>
              <a:gd name="connsiteX39" fmla="*/ 173736 w 905256"/>
              <a:gd name="connsiteY39" fmla="*/ 118872 h 2093976"/>
              <a:gd name="connsiteX40" fmla="*/ 146304 w 905256"/>
              <a:gd name="connsiteY40" fmla="*/ 100584 h 2093976"/>
              <a:gd name="connsiteX41" fmla="*/ 109728 w 905256"/>
              <a:gd name="connsiteY41" fmla="*/ 91440 h 2093976"/>
              <a:gd name="connsiteX42" fmla="*/ 82296 w 905256"/>
              <a:gd name="connsiteY42" fmla="*/ 64008 h 2093976"/>
              <a:gd name="connsiteX43" fmla="*/ 54864 w 905256"/>
              <a:gd name="connsiteY43" fmla="*/ 54864 h 2093976"/>
              <a:gd name="connsiteX44" fmla="*/ 27432 w 905256"/>
              <a:gd name="connsiteY44" fmla="*/ 36576 h 2093976"/>
              <a:gd name="connsiteX45" fmla="*/ 0 w 905256"/>
              <a:gd name="connsiteY45" fmla="*/ 0 h 209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905256" h="2093976">
                <a:moveTo>
                  <a:pt x="557784" y="2093976"/>
                </a:moveTo>
                <a:cubicBezTo>
                  <a:pt x="573024" y="2090928"/>
                  <a:pt x="588143" y="2087195"/>
                  <a:pt x="603504" y="2084832"/>
                </a:cubicBezTo>
                <a:cubicBezTo>
                  <a:pt x="627792" y="2081095"/>
                  <a:pt x="652628" y="2080837"/>
                  <a:pt x="676656" y="2075688"/>
                </a:cubicBezTo>
                <a:cubicBezTo>
                  <a:pt x="695505" y="2071649"/>
                  <a:pt x="731520" y="2057400"/>
                  <a:pt x="731520" y="2057400"/>
                </a:cubicBezTo>
                <a:cubicBezTo>
                  <a:pt x="754504" y="1988449"/>
                  <a:pt x="720827" y="2070766"/>
                  <a:pt x="768096" y="2011680"/>
                </a:cubicBezTo>
                <a:cubicBezTo>
                  <a:pt x="774117" y="2004154"/>
                  <a:pt x="772929" y="1992869"/>
                  <a:pt x="777240" y="1984248"/>
                </a:cubicBezTo>
                <a:cubicBezTo>
                  <a:pt x="782155" y="1974418"/>
                  <a:pt x="790613" y="1966646"/>
                  <a:pt x="795528" y="1956816"/>
                </a:cubicBezTo>
                <a:cubicBezTo>
                  <a:pt x="799839" y="1948195"/>
                  <a:pt x="799991" y="1937810"/>
                  <a:pt x="804672" y="1929384"/>
                </a:cubicBezTo>
                <a:cubicBezTo>
                  <a:pt x="815346" y="1910171"/>
                  <a:pt x="841248" y="1874520"/>
                  <a:pt x="841248" y="1874520"/>
                </a:cubicBezTo>
                <a:cubicBezTo>
                  <a:pt x="845888" y="1855959"/>
                  <a:pt x="851665" y="1828877"/>
                  <a:pt x="859536" y="1810512"/>
                </a:cubicBezTo>
                <a:cubicBezTo>
                  <a:pt x="864906" y="1797983"/>
                  <a:pt x="873038" y="1786699"/>
                  <a:pt x="877824" y="1773936"/>
                </a:cubicBezTo>
                <a:cubicBezTo>
                  <a:pt x="882237" y="1762169"/>
                  <a:pt x="883516" y="1749444"/>
                  <a:pt x="886968" y="1737360"/>
                </a:cubicBezTo>
                <a:cubicBezTo>
                  <a:pt x="913204" y="1645533"/>
                  <a:pt x="876670" y="1787695"/>
                  <a:pt x="905256" y="1673352"/>
                </a:cubicBezTo>
                <a:cubicBezTo>
                  <a:pt x="902208" y="1530096"/>
                  <a:pt x="901619" y="1386767"/>
                  <a:pt x="896112" y="1243584"/>
                </a:cubicBezTo>
                <a:cubicBezTo>
                  <a:pt x="895515" y="1228054"/>
                  <a:pt x="890339" y="1213036"/>
                  <a:pt x="886968" y="1197864"/>
                </a:cubicBezTo>
                <a:cubicBezTo>
                  <a:pt x="857942" y="1067246"/>
                  <a:pt x="905124" y="1288777"/>
                  <a:pt x="859536" y="1106424"/>
                </a:cubicBezTo>
                <a:cubicBezTo>
                  <a:pt x="850805" y="1071500"/>
                  <a:pt x="849321" y="1058561"/>
                  <a:pt x="832104" y="1024128"/>
                </a:cubicBezTo>
                <a:cubicBezTo>
                  <a:pt x="827189" y="1014298"/>
                  <a:pt x="818279" y="1006739"/>
                  <a:pt x="813816" y="996696"/>
                </a:cubicBezTo>
                <a:cubicBezTo>
                  <a:pt x="805987" y="979080"/>
                  <a:pt x="802687" y="959730"/>
                  <a:pt x="795528" y="941832"/>
                </a:cubicBezTo>
                <a:cubicBezTo>
                  <a:pt x="775158" y="890907"/>
                  <a:pt x="782517" y="920242"/>
                  <a:pt x="758952" y="877824"/>
                </a:cubicBezTo>
                <a:cubicBezTo>
                  <a:pt x="749022" y="859950"/>
                  <a:pt x="739384" y="841834"/>
                  <a:pt x="731520" y="822960"/>
                </a:cubicBezTo>
                <a:cubicBezTo>
                  <a:pt x="724106" y="805166"/>
                  <a:pt x="726863" y="781727"/>
                  <a:pt x="713232" y="768096"/>
                </a:cubicBezTo>
                <a:cubicBezTo>
                  <a:pt x="690734" y="745598"/>
                  <a:pt x="672294" y="731940"/>
                  <a:pt x="658368" y="704088"/>
                </a:cubicBezTo>
                <a:cubicBezTo>
                  <a:pt x="651027" y="689407"/>
                  <a:pt x="645843" y="673737"/>
                  <a:pt x="640080" y="658368"/>
                </a:cubicBezTo>
                <a:cubicBezTo>
                  <a:pt x="636696" y="649343"/>
                  <a:pt x="635718" y="639305"/>
                  <a:pt x="630936" y="630936"/>
                </a:cubicBezTo>
                <a:cubicBezTo>
                  <a:pt x="623375" y="617704"/>
                  <a:pt x="612362" y="606761"/>
                  <a:pt x="603504" y="594360"/>
                </a:cubicBezTo>
                <a:cubicBezTo>
                  <a:pt x="597116" y="585417"/>
                  <a:pt x="592251" y="575371"/>
                  <a:pt x="585216" y="566928"/>
                </a:cubicBezTo>
                <a:cubicBezTo>
                  <a:pt x="576937" y="556994"/>
                  <a:pt x="565723" y="549704"/>
                  <a:pt x="557784" y="539496"/>
                </a:cubicBezTo>
                <a:cubicBezTo>
                  <a:pt x="544290" y="522146"/>
                  <a:pt x="532516" y="503479"/>
                  <a:pt x="521208" y="484632"/>
                </a:cubicBezTo>
                <a:cubicBezTo>
                  <a:pt x="512064" y="469392"/>
                  <a:pt x="504687" y="452941"/>
                  <a:pt x="493776" y="438912"/>
                </a:cubicBezTo>
                <a:cubicBezTo>
                  <a:pt x="483190" y="425302"/>
                  <a:pt x="468421" y="415427"/>
                  <a:pt x="457200" y="402336"/>
                </a:cubicBezTo>
                <a:cubicBezTo>
                  <a:pt x="450048" y="393992"/>
                  <a:pt x="445947" y="383347"/>
                  <a:pt x="438912" y="374904"/>
                </a:cubicBezTo>
                <a:cubicBezTo>
                  <a:pt x="430633" y="364970"/>
                  <a:pt x="419896" y="357290"/>
                  <a:pt x="411480" y="347472"/>
                </a:cubicBezTo>
                <a:cubicBezTo>
                  <a:pt x="401562" y="335901"/>
                  <a:pt x="394084" y="322365"/>
                  <a:pt x="384048" y="310896"/>
                </a:cubicBezTo>
                <a:cubicBezTo>
                  <a:pt x="372694" y="297920"/>
                  <a:pt x="358826" y="287296"/>
                  <a:pt x="347472" y="274320"/>
                </a:cubicBezTo>
                <a:cubicBezTo>
                  <a:pt x="337436" y="262851"/>
                  <a:pt x="330816" y="248520"/>
                  <a:pt x="320040" y="237744"/>
                </a:cubicBezTo>
                <a:cubicBezTo>
                  <a:pt x="312269" y="229973"/>
                  <a:pt x="300822" y="226757"/>
                  <a:pt x="292608" y="219456"/>
                </a:cubicBezTo>
                <a:cubicBezTo>
                  <a:pt x="273278" y="202273"/>
                  <a:pt x="256032" y="182880"/>
                  <a:pt x="237744" y="164592"/>
                </a:cubicBezTo>
                <a:cubicBezTo>
                  <a:pt x="228600" y="155448"/>
                  <a:pt x="221878" y="142943"/>
                  <a:pt x="210312" y="137160"/>
                </a:cubicBezTo>
                <a:cubicBezTo>
                  <a:pt x="198120" y="131064"/>
                  <a:pt x="185571" y="125635"/>
                  <a:pt x="173736" y="118872"/>
                </a:cubicBezTo>
                <a:cubicBezTo>
                  <a:pt x="164194" y="113420"/>
                  <a:pt x="156405" y="104913"/>
                  <a:pt x="146304" y="100584"/>
                </a:cubicBezTo>
                <a:cubicBezTo>
                  <a:pt x="134753" y="95634"/>
                  <a:pt x="121920" y="94488"/>
                  <a:pt x="109728" y="91440"/>
                </a:cubicBezTo>
                <a:cubicBezTo>
                  <a:pt x="100584" y="82296"/>
                  <a:pt x="93056" y="71181"/>
                  <a:pt x="82296" y="64008"/>
                </a:cubicBezTo>
                <a:cubicBezTo>
                  <a:pt x="74276" y="58661"/>
                  <a:pt x="63485" y="59175"/>
                  <a:pt x="54864" y="54864"/>
                </a:cubicBezTo>
                <a:cubicBezTo>
                  <a:pt x="45034" y="49949"/>
                  <a:pt x="36576" y="42672"/>
                  <a:pt x="27432" y="36576"/>
                </a:cubicBezTo>
                <a:cubicBezTo>
                  <a:pt x="6753" y="5557"/>
                  <a:pt x="16915" y="16915"/>
                  <a:pt x="0" y="0"/>
                </a:cubicBezTo>
              </a:path>
            </a:pathLst>
          </a:cu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Z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683</TotalTime>
  <Words>1131</Words>
  <Application>Microsoft Office PowerPoint</Application>
  <PresentationFormat>On-screen Show (4:3)</PresentationFormat>
  <Paragraphs>157</Paragraphs>
  <Slides>18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Wingdings</vt:lpstr>
      <vt:lpstr>Default Design</vt:lpstr>
      <vt:lpstr>COS341, 2021</vt:lpstr>
      <vt:lpstr>Preliminaries</vt:lpstr>
      <vt:lpstr>Students’ Programming Language: SPL</vt:lpstr>
      <vt:lpstr>Admissible Words (vocabulary)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TASK</vt:lpstr>
      <vt:lpstr>Construction Strategy</vt:lpstr>
      <vt:lpstr>INPUT</vt:lpstr>
      <vt:lpstr>OUTPUT</vt:lpstr>
      <vt:lpstr>OUTPUT</vt:lpstr>
      <vt:lpstr>OUTPUT</vt:lpstr>
      <vt:lpstr>Web-based Presentation</vt:lpstr>
      <vt:lpstr>Additional Remark</vt:lpstr>
      <vt:lpstr>And now...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Stefan Dr. Gruner, Prof</cp:lastModifiedBy>
  <cp:revision>69</cp:revision>
  <cp:lastPrinted>1601-01-01T00:00:00Z</cp:lastPrinted>
  <dcterms:created xsi:type="dcterms:W3CDTF">1601-01-01T00:00:00Z</dcterms:created>
  <dcterms:modified xsi:type="dcterms:W3CDTF">2021-03-31T06:43:13Z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